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9" r:id="rId2"/>
    <p:sldId id="258" r:id="rId3"/>
    <p:sldId id="263" r:id="rId4"/>
    <p:sldId id="262" r:id="rId5"/>
    <p:sldId id="265" r:id="rId6"/>
    <p:sldId id="271" r:id="rId7"/>
    <p:sldId id="280" r:id="rId8"/>
    <p:sldId id="269" r:id="rId9"/>
    <p:sldId id="281" r:id="rId10"/>
    <p:sldId id="276" r:id="rId11"/>
    <p:sldId id="277" r:id="rId12"/>
    <p:sldId id="270" r:id="rId13"/>
    <p:sldId id="282" r:id="rId14"/>
    <p:sldId id="283" r:id="rId15"/>
    <p:sldId id="279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846" autoAdjust="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9CB18B-8C6F-4B08-A5C2-FBAA253C7C7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96342D-2CF9-4D3D-A786-ECA83F9CB351}">
      <dgm:prSet phldrT="[Текст]"/>
      <dgm:spPr/>
      <dgm:t>
        <a:bodyPr/>
        <a:lstStyle/>
        <a:p>
          <a:r>
            <a:rPr lang="ru-RU" b="1" dirty="0" smtClean="0"/>
            <a:t>Новая категория участников ГВЭ</a:t>
          </a:r>
          <a:endParaRPr lang="ru-RU" b="1" dirty="0"/>
        </a:p>
      </dgm:t>
    </dgm:pt>
    <dgm:pt modelId="{6663F3D6-D41A-48BB-A2DC-22E8A1C9441D}" type="parTrans" cxnId="{0845D896-4881-4B4A-BA4C-6AF4F1774000}">
      <dgm:prSet/>
      <dgm:spPr/>
      <dgm:t>
        <a:bodyPr/>
        <a:lstStyle/>
        <a:p>
          <a:endParaRPr lang="ru-RU"/>
        </a:p>
      </dgm:t>
    </dgm:pt>
    <dgm:pt modelId="{BBBCBB74-DF54-45D2-949A-F2CE2C1EA8FE}" type="sibTrans" cxnId="{0845D896-4881-4B4A-BA4C-6AF4F1774000}">
      <dgm:prSet/>
      <dgm:spPr/>
      <dgm:t>
        <a:bodyPr/>
        <a:lstStyle/>
        <a:p>
          <a:endParaRPr lang="ru-RU"/>
        </a:p>
      </dgm:t>
    </dgm:pt>
    <dgm:pt modelId="{57CB62C0-E77A-4B5C-B00D-AE7EDB057805}">
      <dgm:prSet phldrT="[Текст]" custT="1"/>
      <dgm:spPr/>
      <dgm:t>
        <a:bodyPr/>
        <a:lstStyle/>
        <a:p>
          <a:pPr algn="just"/>
          <a:r>
            <a:rPr lang="ru-RU" sz="1400" dirty="0" smtClean="0"/>
            <a:t>Обучающиеся, </a:t>
          </a:r>
          <a:r>
            <a:rPr lang="ru-RU" sz="1400" b="1" u="sng" dirty="0" smtClean="0">
              <a:solidFill>
                <a:srgbClr val="FF0000"/>
              </a:solidFill>
            </a:rPr>
            <a:t>не планирующие поступление </a:t>
          </a:r>
          <a:r>
            <a:rPr lang="ru-RU" sz="1400" dirty="0" smtClean="0"/>
            <a:t>на обучение по программам </a:t>
          </a:r>
          <a:r>
            <a:rPr lang="ru-RU" sz="1400" dirty="0" err="1" smtClean="0"/>
            <a:t>бакалавриата</a:t>
          </a:r>
          <a:r>
            <a:rPr lang="ru-RU" sz="1400" dirty="0" smtClean="0"/>
            <a:t> и программам </a:t>
          </a:r>
          <a:r>
            <a:rPr lang="ru-RU" sz="1400" dirty="0" err="1" smtClean="0"/>
            <a:t>специалитета</a:t>
          </a:r>
          <a:r>
            <a:rPr lang="ru-RU" sz="1400" dirty="0" smtClean="0"/>
            <a:t> в организации, осуществляющие образовательную деятельность по образовательным программам высшего образования</a:t>
          </a:r>
          <a:endParaRPr lang="ru-RU" sz="1400" dirty="0"/>
        </a:p>
      </dgm:t>
    </dgm:pt>
    <dgm:pt modelId="{5B13B9B9-29C4-4133-826F-EB61D305BDB4}" type="parTrans" cxnId="{98EB3C78-3C23-4780-892F-0BC9498C9541}">
      <dgm:prSet/>
      <dgm:spPr/>
      <dgm:t>
        <a:bodyPr/>
        <a:lstStyle/>
        <a:p>
          <a:endParaRPr lang="ru-RU"/>
        </a:p>
      </dgm:t>
    </dgm:pt>
    <dgm:pt modelId="{A96B6842-9590-464C-9088-09E020E0A19C}" type="sibTrans" cxnId="{98EB3C78-3C23-4780-892F-0BC9498C9541}">
      <dgm:prSet/>
      <dgm:spPr/>
      <dgm:t>
        <a:bodyPr/>
        <a:lstStyle/>
        <a:p>
          <a:endParaRPr lang="ru-RU"/>
        </a:p>
      </dgm:t>
    </dgm:pt>
    <dgm:pt modelId="{C307A657-57F7-4BB8-9631-55D5685180A8}">
      <dgm:prSet phldrT="[Текст]"/>
      <dgm:spPr/>
      <dgm:t>
        <a:bodyPr/>
        <a:lstStyle/>
        <a:p>
          <a:r>
            <a:rPr lang="ru-RU" b="1" dirty="0" smtClean="0"/>
            <a:t>Традиционная категория участников ГВЭ</a:t>
          </a:r>
          <a:endParaRPr lang="ru-RU" b="1" dirty="0"/>
        </a:p>
      </dgm:t>
    </dgm:pt>
    <dgm:pt modelId="{691612A0-4155-40DA-BC57-8256E51D0977}" type="parTrans" cxnId="{2B002D90-DD43-4B1E-BC23-79237F4319F7}">
      <dgm:prSet/>
      <dgm:spPr/>
      <dgm:t>
        <a:bodyPr/>
        <a:lstStyle/>
        <a:p>
          <a:endParaRPr lang="ru-RU"/>
        </a:p>
      </dgm:t>
    </dgm:pt>
    <dgm:pt modelId="{BD1C8DFA-3C62-423C-9B56-53406EFBE588}" type="sibTrans" cxnId="{2B002D90-DD43-4B1E-BC23-79237F4319F7}">
      <dgm:prSet/>
      <dgm:spPr/>
      <dgm:t>
        <a:bodyPr/>
        <a:lstStyle/>
        <a:p>
          <a:endParaRPr lang="ru-RU"/>
        </a:p>
      </dgm:t>
    </dgm:pt>
    <dgm:pt modelId="{6A04F256-B6A6-4423-AB6B-5E38F1842B39}">
      <dgm:prSet phldrT="[Текст]" custT="1"/>
      <dgm:spPr/>
      <dgm:t>
        <a:bodyPr/>
        <a:lstStyle/>
        <a:p>
          <a:pPr algn="just"/>
          <a:r>
            <a:rPr lang="ru-RU" sz="1400" dirty="0" smtClean="0"/>
            <a:t>Обучающиеся в специальных учебно-воспитательных учреждениях закрытого типа, а также в учреждениях, исполняющих наказание в виде лишения свободы</a:t>
          </a:r>
          <a:endParaRPr lang="ru-RU" sz="1400" dirty="0"/>
        </a:p>
      </dgm:t>
    </dgm:pt>
    <dgm:pt modelId="{3BBB31D8-6B0E-49F7-9BCA-75B237ABB5FB}" type="parTrans" cxnId="{4A23CC2E-01EB-4B22-AD05-E721BC5C89A6}">
      <dgm:prSet/>
      <dgm:spPr/>
      <dgm:t>
        <a:bodyPr/>
        <a:lstStyle/>
        <a:p>
          <a:endParaRPr lang="ru-RU"/>
        </a:p>
      </dgm:t>
    </dgm:pt>
    <dgm:pt modelId="{528F89B4-96A4-4266-8D34-5EEF6157BD15}" type="sibTrans" cxnId="{4A23CC2E-01EB-4B22-AD05-E721BC5C89A6}">
      <dgm:prSet/>
      <dgm:spPr/>
      <dgm:t>
        <a:bodyPr/>
        <a:lstStyle/>
        <a:p>
          <a:endParaRPr lang="ru-RU"/>
        </a:p>
      </dgm:t>
    </dgm:pt>
    <dgm:pt modelId="{2624E0BD-3176-4C24-8FD2-4CBAAD7EAEB7}">
      <dgm:prSet phldrT="[Текст]"/>
      <dgm:spPr/>
      <dgm:t>
        <a:bodyPr/>
        <a:lstStyle/>
        <a:p>
          <a:r>
            <a:rPr lang="ru-RU" b="1" dirty="0" smtClean="0"/>
            <a:t>Традиционная категория участников ГВЭ с ОВЗ, участников ГВЭ – детей-инвалидов и инвалидов</a:t>
          </a:r>
          <a:endParaRPr lang="ru-RU" b="1" dirty="0"/>
        </a:p>
      </dgm:t>
    </dgm:pt>
    <dgm:pt modelId="{BF5D9DE2-4203-48F8-9E4E-B956D29AFD7D}" type="parTrans" cxnId="{22F31FE0-A364-48B4-9AA2-4E7A88237AC7}">
      <dgm:prSet/>
      <dgm:spPr/>
      <dgm:t>
        <a:bodyPr/>
        <a:lstStyle/>
        <a:p>
          <a:endParaRPr lang="ru-RU"/>
        </a:p>
      </dgm:t>
    </dgm:pt>
    <dgm:pt modelId="{A8A71538-EF63-4955-9682-09C7D1AE3B8F}" type="sibTrans" cxnId="{22F31FE0-A364-48B4-9AA2-4E7A88237AC7}">
      <dgm:prSet/>
      <dgm:spPr/>
      <dgm:t>
        <a:bodyPr/>
        <a:lstStyle/>
        <a:p>
          <a:endParaRPr lang="ru-RU"/>
        </a:p>
      </dgm:t>
    </dgm:pt>
    <dgm:pt modelId="{40B1DD3F-3BC3-4C83-9B45-24B199DD6A80}">
      <dgm:prSet phldrT="[Текст]" custT="1"/>
      <dgm:spPr/>
      <dgm:t>
        <a:bodyPr/>
        <a:lstStyle/>
        <a:p>
          <a:r>
            <a:rPr lang="ru-RU" sz="1400" dirty="0" smtClean="0"/>
            <a:t>Обучающиеся с ОВЗ, экстерны с ОВЗ</a:t>
          </a:r>
          <a:endParaRPr lang="ru-RU" sz="1400" dirty="0"/>
        </a:p>
      </dgm:t>
    </dgm:pt>
    <dgm:pt modelId="{1833559F-F377-482A-A0DD-40233224458F}" type="parTrans" cxnId="{CEDE60D5-E49A-42F1-A582-4128E6C0C2A7}">
      <dgm:prSet/>
      <dgm:spPr/>
      <dgm:t>
        <a:bodyPr/>
        <a:lstStyle/>
        <a:p>
          <a:endParaRPr lang="ru-RU"/>
        </a:p>
      </dgm:t>
    </dgm:pt>
    <dgm:pt modelId="{760C2572-59C7-462D-8522-95E26BDBA126}" type="sibTrans" cxnId="{CEDE60D5-E49A-42F1-A582-4128E6C0C2A7}">
      <dgm:prSet/>
      <dgm:spPr/>
      <dgm:t>
        <a:bodyPr/>
        <a:lstStyle/>
        <a:p>
          <a:endParaRPr lang="ru-RU"/>
        </a:p>
      </dgm:t>
    </dgm:pt>
    <dgm:pt modelId="{9CAA48E9-6A4C-4F17-8E52-A1F1FCFF0FEA}">
      <dgm:prSet phldrT="[Текст]" custT="1"/>
      <dgm:spPr/>
      <dgm:t>
        <a:bodyPr/>
        <a:lstStyle/>
        <a:p>
          <a:pPr algn="just"/>
          <a:r>
            <a:rPr lang="ru-RU" sz="1400" dirty="0" smtClean="0"/>
            <a:t>Обучающиеся по образовательным программам среднего профессионального образования, получающие среднее общее образование по имеющим государственную аккредитацию образовательным программам среднего общего образования</a:t>
          </a:r>
          <a:endParaRPr lang="ru-RU" sz="1400" dirty="0"/>
        </a:p>
      </dgm:t>
    </dgm:pt>
    <dgm:pt modelId="{3B5DDC50-0407-4757-BBBA-364F867B00A9}" type="parTrans" cxnId="{937B8645-C737-47CD-B85F-2BC7EEBC0110}">
      <dgm:prSet/>
      <dgm:spPr/>
      <dgm:t>
        <a:bodyPr/>
        <a:lstStyle/>
        <a:p>
          <a:endParaRPr lang="ru-RU"/>
        </a:p>
      </dgm:t>
    </dgm:pt>
    <dgm:pt modelId="{C6858F1C-19B5-480E-8E9E-8C468E407EA8}" type="sibTrans" cxnId="{937B8645-C737-47CD-B85F-2BC7EEBC0110}">
      <dgm:prSet/>
      <dgm:spPr/>
      <dgm:t>
        <a:bodyPr/>
        <a:lstStyle/>
        <a:p>
          <a:endParaRPr lang="ru-RU"/>
        </a:p>
      </dgm:t>
    </dgm:pt>
    <dgm:pt modelId="{48D969CB-AC45-4F78-81ED-5FAF9EA88D1A}">
      <dgm:prSet phldrT="[Текст]" custT="1"/>
      <dgm:spPr/>
      <dgm:t>
        <a:bodyPr/>
        <a:lstStyle/>
        <a:p>
          <a:r>
            <a:rPr lang="ru-RU" sz="1400" dirty="0" smtClean="0"/>
            <a:t>Обучающиеся – дети-инвалиды и инвалиды, экстерны – дети-инвалиды и инвалиды</a:t>
          </a:r>
          <a:endParaRPr lang="ru-RU" sz="1400" dirty="0"/>
        </a:p>
      </dgm:t>
    </dgm:pt>
    <dgm:pt modelId="{3BA6BFD5-3924-4785-A75A-389816944F90}" type="parTrans" cxnId="{057AA707-5D8A-4C32-A1D0-BD3F0B5F19D7}">
      <dgm:prSet/>
      <dgm:spPr/>
      <dgm:t>
        <a:bodyPr/>
        <a:lstStyle/>
        <a:p>
          <a:endParaRPr lang="ru-RU"/>
        </a:p>
      </dgm:t>
    </dgm:pt>
    <dgm:pt modelId="{814F5657-A32C-4E58-B87C-E63D45F3B220}" type="sibTrans" cxnId="{057AA707-5D8A-4C32-A1D0-BD3F0B5F19D7}">
      <dgm:prSet/>
      <dgm:spPr/>
      <dgm:t>
        <a:bodyPr/>
        <a:lstStyle/>
        <a:p>
          <a:endParaRPr lang="ru-RU"/>
        </a:p>
      </dgm:t>
    </dgm:pt>
    <dgm:pt modelId="{29C35401-8773-4523-A38E-B61F5564546F}" type="pres">
      <dgm:prSet presAssocID="{9B9CB18B-8C6F-4B08-A5C2-FBAA253C7C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D93746-D094-449B-94EE-C3048BEAF10F}" type="pres">
      <dgm:prSet presAssocID="{0296342D-2CF9-4D3D-A786-ECA83F9CB351}" presName="linNode" presStyleCnt="0"/>
      <dgm:spPr/>
    </dgm:pt>
    <dgm:pt modelId="{4FAB01C1-61BA-4550-8536-16A5A77CAF3F}" type="pres">
      <dgm:prSet presAssocID="{0296342D-2CF9-4D3D-A786-ECA83F9CB35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7DD89-F985-4C22-A410-3CB5113A7DC3}" type="pres">
      <dgm:prSet presAssocID="{0296342D-2CF9-4D3D-A786-ECA83F9CB351}" presName="descendantText" presStyleLbl="alignAccFollowNode1" presStyleIdx="0" presStyleCnt="3" custScaleY="115398" custLinFactNeighborX="196" custLinFactNeighborY="-28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EBC8C-27C6-491E-BC43-18B2F7D5240E}" type="pres">
      <dgm:prSet presAssocID="{BBBCBB74-DF54-45D2-949A-F2CE2C1EA8FE}" presName="sp" presStyleCnt="0"/>
      <dgm:spPr/>
    </dgm:pt>
    <dgm:pt modelId="{046FB05E-4FC2-4669-9747-EBBD46A5C7BD}" type="pres">
      <dgm:prSet presAssocID="{C307A657-57F7-4BB8-9631-55D5685180A8}" presName="linNode" presStyleCnt="0"/>
      <dgm:spPr/>
    </dgm:pt>
    <dgm:pt modelId="{024CD2DC-CE11-432D-9D8B-1E61B806FC50}" type="pres">
      <dgm:prSet presAssocID="{C307A657-57F7-4BB8-9631-55D5685180A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524E2-6BD5-4057-9F91-F56886A651CE}" type="pres">
      <dgm:prSet presAssocID="{C307A657-57F7-4BB8-9631-55D5685180A8}" presName="descendantText" presStyleLbl="alignAccFollowNode1" presStyleIdx="1" presStyleCnt="3" custScaleY="158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F66D2-142E-49AF-AD92-A737A671D28F}" type="pres">
      <dgm:prSet presAssocID="{BD1C8DFA-3C62-423C-9B56-53406EFBE588}" presName="sp" presStyleCnt="0"/>
      <dgm:spPr/>
    </dgm:pt>
    <dgm:pt modelId="{D220692D-6BAE-43F8-A262-3AEE8D8FB247}" type="pres">
      <dgm:prSet presAssocID="{2624E0BD-3176-4C24-8FD2-4CBAAD7EAEB7}" presName="linNode" presStyleCnt="0"/>
      <dgm:spPr/>
    </dgm:pt>
    <dgm:pt modelId="{4F6E1E55-7A72-4D10-B604-E55CDD7D0953}" type="pres">
      <dgm:prSet presAssocID="{2624E0BD-3176-4C24-8FD2-4CBAAD7EAEB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5DA12-D2EB-4CC6-876D-6F2440D4A561}" type="pres">
      <dgm:prSet presAssocID="{2624E0BD-3176-4C24-8FD2-4CBAAD7EAEB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E491D4-3F9A-4E74-8801-967B979D5ED8}" type="presOf" srcId="{40B1DD3F-3BC3-4C83-9B45-24B199DD6A80}" destId="{A885DA12-D2EB-4CC6-876D-6F2440D4A561}" srcOrd="0" destOrd="0" presId="urn:microsoft.com/office/officeart/2005/8/layout/vList5"/>
    <dgm:cxn modelId="{22F31FE0-A364-48B4-9AA2-4E7A88237AC7}" srcId="{9B9CB18B-8C6F-4B08-A5C2-FBAA253C7C7E}" destId="{2624E0BD-3176-4C24-8FD2-4CBAAD7EAEB7}" srcOrd="2" destOrd="0" parTransId="{BF5D9DE2-4203-48F8-9E4E-B956D29AFD7D}" sibTransId="{A8A71538-EF63-4955-9682-09C7D1AE3B8F}"/>
    <dgm:cxn modelId="{4A23CC2E-01EB-4B22-AD05-E721BC5C89A6}" srcId="{C307A657-57F7-4BB8-9631-55D5685180A8}" destId="{6A04F256-B6A6-4423-AB6B-5E38F1842B39}" srcOrd="0" destOrd="0" parTransId="{3BBB31D8-6B0E-49F7-9BCA-75B237ABB5FB}" sibTransId="{528F89B4-96A4-4266-8D34-5EEF6157BD15}"/>
    <dgm:cxn modelId="{A4707C2E-9B7C-432A-953A-16E2B6680A28}" type="presOf" srcId="{C307A657-57F7-4BB8-9631-55D5685180A8}" destId="{024CD2DC-CE11-432D-9D8B-1E61B806FC50}" srcOrd="0" destOrd="0" presId="urn:microsoft.com/office/officeart/2005/8/layout/vList5"/>
    <dgm:cxn modelId="{BA94050E-6748-4ED7-BCD8-FA0A21D470F6}" type="presOf" srcId="{9CAA48E9-6A4C-4F17-8E52-A1F1FCFF0FEA}" destId="{DF0524E2-6BD5-4057-9F91-F56886A651CE}" srcOrd="0" destOrd="1" presId="urn:microsoft.com/office/officeart/2005/8/layout/vList5"/>
    <dgm:cxn modelId="{2B002D90-DD43-4B1E-BC23-79237F4319F7}" srcId="{9B9CB18B-8C6F-4B08-A5C2-FBAA253C7C7E}" destId="{C307A657-57F7-4BB8-9631-55D5685180A8}" srcOrd="1" destOrd="0" parTransId="{691612A0-4155-40DA-BC57-8256E51D0977}" sibTransId="{BD1C8DFA-3C62-423C-9B56-53406EFBE588}"/>
    <dgm:cxn modelId="{82621F78-66E5-4FF4-8019-81309C7F62A2}" type="presOf" srcId="{9B9CB18B-8C6F-4B08-A5C2-FBAA253C7C7E}" destId="{29C35401-8773-4523-A38E-B61F5564546F}" srcOrd="0" destOrd="0" presId="urn:microsoft.com/office/officeart/2005/8/layout/vList5"/>
    <dgm:cxn modelId="{E2F87A56-40C8-44E6-9F63-09E28AD783FD}" type="presOf" srcId="{0296342D-2CF9-4D3D-A786-ECA83F9CB351}" destId="{4FAB01C1-61BA-4550-8536-16A5A77CAF3F}" srcOrd="0" destOrd="0" presId="urn:microsoft.com/office/officeart/2005/8/layout/vList5"/>
    <dgm:cxn modelId="{0845D896-4881-4B4A-BA4C-6AF4F1774000}" srcId="{9B9CB18B-8C6F-4B08-A5C2-FBAA253C7C7E}" destId="{0296342D-2CF9-4D3D-A786-ECA83F9CB351}" srcOrd="0" destOrd="0" parTransId="{6663F3D6-D41A-48BB-A2DC-22E8A1C9441D}" sibTransId="{BBBCBB74-DF54-45D2-949A-F2CE2C1EA8FE}"/>
    <dgm:cxn modelId="{71096996-8D3E-4DA9-AD5E-444FCCDA398A}" type="presOf" srcId="{2624E0BD-3176-4C24-8FD2-4CBAAD7EAEB7}" destId="{4F6E1E55-7A72-4D10-B604-E55CDD7D0953}" srcOrd="0" destOrd="0" presId="urn:microsoft.com/office/officeart/2005/8/layout/vList5"/>
    <dgm:cxn modelId="{937B8645-C737-47CD-B85F-2BC7EEBC0110}" srcId="{C307A657-57F7-4BB8-9631-55D5685180A8}" destId="{9CAA48E9-6A4C-4F17-8E52-A1F1FCFF0FEA}" srcOrd="1" destOrd="0" parTransId="{3B5DDC50-0407-4757-BBBA-364F867B00A9}" sibTransId="{C6858F1C-19B5-480E-8E9E-8C468E407EA8}"/>
    <dgm:cxn modelId="{98EB3C78-3C23-4780-892F-0BC9498C9541}" srcId="{0296342D-2CF9-4D3D-A786-ECA83F9CB351}" destId="{57CB62C0-E77A-4B5C-B00D-AE7EDB057805}" srcOrd="0" destOrd="0" parTransId="{5B13B9B9-29C4-4133-826F-EB61D305BDB4}" sibTransId="{A96B6842-9590-464C-9088-09E020E0A19C}"/>
    <dgm:cxn modelId="{057AA707-5D8A-4C32-A1D0-BD3F0B5F19D7}" srcId="{2624E0BD-3176-4C24-8FD2-4CBAAD7EAEB7}" destId="{48D969CB-AC45-4F78-81ED-5FAF9EA88D1A}" srcOrd="1" destOrd="0" parTransId="{3BA6BFD5-3924-4785-A75A-389816944F90}" sibTransId="{814F5657-A32C-4E58-B87C-E63D45F3B220}"/>
    <dgm:cxn modelId="{CEDE60D5-E49A-42F1-A582-4128E6C0C2A7}" srcId="{2624E0BD-3176-4C24-8FD2-4CBAAD7EAEB7}" destId="{40B1DD3F-3BC3-4C83-9B45-24B199DD6A80}" srcOrd="0" destOrd="0" parTransId="{1833559F-F377-482A-A0DD-40233224458F}" sibTransId="{760C2572-59C7-462D-8522-95E26BDBA126}"/>
    <dgm:cxn modelId="{2DFEEEA1-7C04-4E89-819A-CC460A70996D}" type="presOf" srcId="{48D969CB-AC45-4F78-81ED-5FAF9EA88D1A}" destId="{A885DA12-D2EB-4CC6-876D-6F2440D4A561}" srcOrd="0" destOrd="1" presId="urn:microsoft.com/office/officeart/2005/8/layout/vList5"/>
    <dgm:cxn modelId="{698BC346-3068-4864-ADF5-84930371332E}" type="presOf" srcId="{6A04F256-B6A6-4423-AB6B-5E38F1842B39}" destId="{DF0524E2-6BD5-4057-9F91-F56886A651CE}" srcOrd="0" destOrd="0" presId="urn:microsoft.com/office/officeart/2005/8/layout/vList5"/>
    <dgm:cxn modelId="{2EEDC720-CE79-4A78-846F-33669CD83274}" type="presOf" srcId="{57CB62C0-E77A-4B5C-B00D-AE7EDB057805}" destId="{CBE7DD89-F985-4C22-A410-3CB5113A7DC3}" srcOrd="0" destOrd="0" presId="urn:microsoft.com/office/officeart/2005/8/layout/vList5"/>
    <dgm:cxn modelId="{7D34326C-8490-4F02-B498-A94D27F3C87F}" type="presParOf" srcId="{29C35401-8773-4523-A38E-B61F5564546F}" destId="{C8D93746-D094-449B-94EE-C3048BEAF10F}" srcOrd="0" destOrd="0" presId="urn:microsoft.com/office/officeart/2005/8/layout/vList5"/>
    <dgm:cxn modelId="{7B2BE326-CBC5-46B9-9F89-D72C162CB023}" type="presParOf" srcId="{C8D93746-D094-449B-94EE-C3048BEAF10F}" destId="{4FAB01C1-61BA-4550-8536-16A5A77CAF3F}" srcOrd="0" destOrd="0" presId="urn:microsoft.com/office/officeart/2005/8/layout/vList5"/>
    <dgm:cxn modelId="{1EF4615F-45ED-491E-BC29-3B659A59ECDD}" type="presParOf" srcId="{C8D93746-D094-449B-94EE-C3048BEAF10F}" destId="{CBE7DD89-F985-4C22-A410-3CB5113A7DC3}" srcOrd="1" destOrd="0" presId="urn:microsoft.com/office/officeart/2005/8/layout/vList5"/>
    <dgm:cxn modelId="{7E93991A-4682-482B-A0B5-A87C86048D2A}" type="presParOf" srcId="{29C35401-8773-4523-A38E-B61F5564546F}" destId="{5C1EBC8C-27C6-491E-BC43-18B2F7D5240E}" srcOrd="1" destOrd="0" presId="urn:microsoft.com/office/officeart/2005/8/layout/vList5"/>
    <dgm:cxn modelId="{26D28114-782A-470C-80DD-CB6DFC63DB03}" type="presParOf" srcId="{29C35401-8773-4523-A38E-B61F5564546F}" destId="{046FB05E-4FC2-4669-9747-EBBD46A5C7BD}" srcOrd="2" destOrd="0" presId="urn:microsoft.com/office/officeart/2005/8/layout/vList5"/>
    <dgm:cxn modelId="{2908EE4B-7505-4029-AAB9-934882DFC385}" type="presParOf" srcId="{046FB05E-4FC2-4669-9747-EBBD46A5C7BD}" destId="{024CD2DC-CE11-432D-9D8B-1E61B806FC50}" srcOrd="0" destOrd="0" presId="urn:microsoft.com/office/officeart/2005/8/layout/vList5"/>
    <dgm:cxn modelId="{AF602786-F5BE-4E26-8F52-CF90E29BD938}" type="presParOf" srcId="{046FB05E-4FC2-4669-9747-EBBD46A5C7BD}" destId="{DF0524E2-6BD5-4057-9F91-F56886A651CE}" srcOrd="1" destOrd="0" presId="urn:microsoft.com/office/officeart/2005/8/layout/vList5"/>
    <dgm:cxn modelId="{26B1BA13-9EB1-40B6-99E9-9724A25500CC}" type="presParOf" srcId="{29C35401-8773-4523-A38E-B61F5564546F}" destId="{202F66D2-142E-49AF-AD92-A737A671D28F}" srcOrd="3" destOrd="0" presId="urn:microsoft.com/office/officeart/2005/8/layout/vList5"/>
    <dgm:cxn modelId="{9FBA4558-0025-4CC2-88D9-90A8F98574AB}" type="presParOf" srcId="{29C35401-8773-4523-A38E-B61F5564546F}" destId="{D220692D-6BAE-43F8-A262-3AEE8D8FB247}" srcOrd="4" destOrd="0" presId="urn:microsoft.com/office/officeart/2005/8/layout/vList5"/>
    <dgm:cxn modelId="{950B68F4-544F-483F-82F8-C018429F70D3}" type="presParOf" srcId="{D220692D-6BAE-43F8-A262-3AEE8D8FB247}" destId="{4F6E1E55-7A72-4D10-B604-E55CDD7D0953}" srcOrd="0" destOrd="0" presId="urn:microsoft.com/office/officeart/2005/8/layout/vList5"/>
    <dgm:cxn modelId="{E4BB78C3-483C-4DCA-90AD-6AC6096366DB}" type="presParOf" srcId="{D220692D-6BAE-43F8-A262-3AEE8D8FB247}" destId="{A885DA12-D2EB-4CC6-876D-6F2440D4A56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875E47-4796-4C32-98B9-8547565E30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7076DC-00AB-49AD-AD14-1C4733C7E1F9}">
      <dgm:prSet/>
      <dgm:spPr/>
      <dgm:t>
        <a:bodyPr/>
        <a:lstStyle/>
        <a:p>
          <a:pPr rtl="0"/>
          <a:r>
            <a:rPr lang="ru-RU" b="1" u="sng" dirty="0" smtClean="0">
              <a:latin typeface="Century Gothic" pitchFamily="34" charset="0"/>
            </a:rPr>
            <a:t>Организация ППЭ </a:t>
          </a:r>
        </a:p>
        <a:p>
          <a:pPr rtl="0"/>
          <a:r>
            <a:rPr lang="ru-RU" b="1" u="sng" dirty="0" smtClean="0">
              <a:latin typeface="Century Gothic" pitchFamily="34" charset="0"/>
            </a:rPr>
            <a:t>для проведения ГВЭ-11</a:t>
          </a:r>
          <a:endParaRPr lang="ru-RU" dirty="0">
            <a:latin typeface="Century Gothic" pitchFamily="34" charset="0"/>
          </a:endParaRPr>
        </a:p>
      </dgm:t>
    </dgm:pt>
    <dgm:pt modelId="{C576C40D-2EDA-4FAE-9F69-C77F339454E6}" type="parTrans" cxnId="{A58BA7AD-02E9-4692-B418-D9D8BDDDE71C}">
      <dgm:prSet/>
      <dgm:spPr/>
      <dgm:t>
        <a:bodyPr/>
        <a:lstStyle/>
        <a:p>
          <a:endParaRPr lang="ru-RU"/>
        </a:p>
      </dgm:t>
    </dgm:pt>
    <dgm:pt modelId="{E26E2DDF-14CD-4D1A-B9A3-CA00FAD89E31}" type="sibTrans" cxnId="{A58BA7AD-02E9-4692-B418-D9D8BDDDE71C}">
      <dgm:prSet/>
      <dgm:spPr/>
      <dgm:t>
        <a:bodyPr/>
        <a:lstStyle/>
        <a:p>
          <a:endParaRPr lang="ru-RU"/>
        </a:p>
      </dgm:t>
    </dgm:pt>
    <dgm:pt modelId="{50A09DD2-84E1-4053-9368-4AD0EBFF70E3}">
      <dgm:prSet/>
      <dgm:spPr/>
      <dgm:t>
        <a:bodyPr/>
        <a:lstStyle/>
        <a:p>
          <a:pPr rtl="0"/>
          <a:r>
            <a:rPr lang="ru-RU" dirty="0" smtClean="0"/>
            <a:t>Требования к ППЭ для ГВЭ аналогичны требованиям к ППЭ для ЕГЭ.</a:t>
          </a:r>
          <a:endParaRPr lang="ru-RU" dirty="0"/>
        </a:p>
      </dgm:t>
    </dgm:pt>
    <dgm:pt modelId="{02065D85-9802-4C23-98D5-E3B7EE473D99}" type="parTrans" cxnId="{56A81DFE-4203-4482-AA2C-B59CDE90E1D8}">
      <dgm:prSet/>
      <dgm:spPr/>
      <dgm:t>
        <a:bodyPr/>
        <a:lstStyle/>
        <a:p>
          <a:endParaRPr lang="ru-RU"/>
        </a:p>
      </dgm:t>
    </dgm:pt>
    <dgm:pt modelId="{073097B9-883E-4382-94CA-DC244C72F024}" type="sibTrans" cxnId="{56A81DFE-4203-4482-AA2C-B59CDE90E1D8}">
      <dgm:prSet/>
      <dgm:spPr/>
      <dgm:t>
        <a:bodyPr/>
        <a:lstStyle/>
        <a:p>
          <a:endParaRPr lang="ru-RU"/>
        </a:p>
      </dgm:t>
    </dgm:pt>
    <dgm:pt modelId="{9F96A95C-077D-48B3-9B52-3391778DFCD1}">
      <dgm:prSet/>
      <dgm:spPr/>
      <dgm:t>
        <a:bodyPr/>
        <a:lstStyle/>
        <a:p>
          <a:pPr rtl="0"/>
          <a:r>
            <a:rPr lang="ru-RU" dirty="0" smtClean="0"/>
            <a:t>Количество и места расположения ППЭ определяются исходя из санитарно-эпидемиологической обстановки и особенностей распространения новой </a:t>
          </a:r>
          <a:r>
            <a:rPr lang="ru-RU" dirty="0" err="1" smtClean="0"/>
            <a:t>коронавирусной</a:t>
          </a:r>
          <a:r>
            <a:rPr lang="ru-RU" dirty="0" smtClean="0"/>
            <a:t> инфекции (COVID-19), общей численности участников экзаменов, территориальной доступности и вместимости аудиторного фонда, с соблюдением требований санитарного законодательства Российской Федерации. </a:t>
          </a:r>
          <a:endParaRPr lang="ru-RU" dirty="0"/>
        </a:p>
      </dgm:t>
    </dgm:pt>
    <dgm:pt modelId="{DF9A7C88-914B-46D1-93F4-EAAAEBEA7258}" type="parTrans" cxnId="{BCDDAD4C-5F47-4EE6-9852-2A2631F49A40}">
      <dgm:prSet/>
      <dgm:spPr/>
      <dgm:t>
        <a:bodyPr/>
        <a:lstStyle/>
        <a:p>
          <a:endParaRPr lang="ru-RU"/>
        </a:p>
      </dgm:t>
    </dgm:pt>
    <dgm:pt modelId="{BAD0C1D8-07B2-4599-B051-C4B589928391}" type="sibTrans" cxnId="{BCDDAD4C-5F47-4EE6-9852-2A2631F49A40}">
      <dgm:prSet/>
      <dgm:spPr/>
      <dgm:t>
        <a:bodyPr/>
        <a:lstStyle/>
        <a:p>
          <a:endParaRPr lang="ru-RU"/>
        </a:p>
      </dgm:t>
    </dgm:pt>
    <dgm:pt modelId="{892F6143-3707-4398-A99E-7ECF528D5D27}" type="pres">
      <dgm:prSet presAssocID="{3E875E47-4796-4C32-98B9-8547565E30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E6982C-DEC9-40C1-9140-81258656B900}" type="pres">
      <dgm:prSet presAssocID="{667076DC-00AB-49AD-AD14-1C4733C7E1F9}" presName="parentText" presStyleLbl="node1" presStyleIdx="0" presStyleCnt="1" custLinFactNeighborX="-388" custLinFactNeighborY="-245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C1AB6-2FAD-42A2-8E97-B42AB72505DB}" type="pres">
      <dgm:prSet presAssocID="{667076DC-00AB-49AD-AD14-1C4733C7E1F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A81DFE-4203-4482-AA2C-B59CDE90E1D8}" srcId="{667076DC-00AB-49AD-AD14-1C4733C7E1F9}" destId="{50A09DD2-84E1-4053-9368-4AD0EBFF70E3}" srcOrd="0" destOrd="0" parTransId="{02065D85-9802-4C23-98D5-E3B7EE473D99}" sibTransId="{073097B9-883E-4382-94CA-DC244C72F024}"/>
    <dgm:cxn modelId="{A58BA7AD-02E9-4692-B418-D9D8BDDDE71C}" srcId="{3E875E47-4796-4C32-98B9-8547565E30FE}" destId="{667076DC-00AB-49AD-AD14-1C4733C7E1F9}" srcOrd="0" destOrd="0" parTransId="{C576C40D-2EDA-4FAE-9F69-C77F339454E6}" sibTransId="{E26E2DDF-14CD-4D1A-B9A3-CA00FAD89E31}"/>
    <dgm:cxn modelId="{C705E323-E4CE-4AF7-80FB-E1145737E987}" type="presOf" srcId="{50A09DD2-84E1-4053-9368-4AD0EBFF70E3}" destId="{EB1C1AB6-2FAD-42A2-8E97-B42AB72505DB}" srcOrd="0" destOrd="0" presId="urn:microsoft.com/office/officeart/2005/8/layout/vList2"/>
    <dgm:cxn modelId="{BCDDAD4C-5F47-4EE6-9852-2A2631F49A40}" srcId="{667076DC-00AB-49AD-AD14-1C4733C7E1F9}" destId="{9F96A95C-077D-48B3-9B52-3391778DFCD1}" srcOrd="1" destOrd="0" parTransId="{DF9A7C88-914B-46D1-93F4-EAAAEBEA7258}" sibTransId="{BAD0C1D8-07B2-4599-B051-C4B589928391}"/>
    <dgm:cxn modelId="{73DD2B3D-66C0-4BBF-915A-2276E61EAB40}" type="presOf" srcId="{667076DC-00AB-49AD-AD14-1C4733C7E1F9}" destId="{35E6982C-DEC9-40C1-9140-81258656B900}" srcOrd="0" destOrd="0" presId="urn:microsoft.com/office/officeart/2005/8/layout/vList2"/>
    <dgm:cxn modelId="{7EB72454-B575-4B28-946E-AA16234B9472}" type="presOf" srcId="{9F96A95C-077D-48B3-9B52-3391778DFCD1}" destId="{EB1C1AB6-2FAD-42A2-8E97-B42AB72505DB}" srcOrd="0" destOrd="1" presId="urn:microsoft.com/office/officeart/2005/8/layout/vList2"/>
    <dgm:cxn modelId="{C46E39F4-3070-431D-868B-613A22987649}" type="presOf" srcId="{3E875E47-4796-4C32-98B9-8547565E30FE}" destId="{892F6143-3707-4398-A99E-7ECF528D5D27}" srcOrd="0" destOrd="0" presId="urn:microsoft.com/office/officeart/2005/8/layout/vList2"/>
    <dgm:cxn modelId="{1D5A0C22-C9C9-400A-8976-D7E09A320104}" type="presParOf" srcId="{892F6143-3707-4398-A99E-7ECF528D5D27}" destId="{35E6982C-DEC9-40C1-9140-81258656B900}" srcOrd="0" destOrd="0" presId="urn:microsoft.com/office/officeart/2005/8/layout/vList2"/>
    <dgm:cxn modelId="{42BFE9C8-8479-4E64-9B37-01771243CD08}" type="presParOf" srcId="{892F6143-3707-4398-A99E-7ECF528D5D27}" destId="{EB1C1AB6-2FAD-42A2-8E97-B42AB72505D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691558-0875-427E-9A31-CE8F746367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BC4E8E-FC79-495B-BCC5-F5483EB8DF89}">
      <dgm:prSet custT="1"/>
      <dgm:spPr/>
      <dgm:t>
        <a:bodyPr/>
        <a:lstStyle/>
        <a:p>
          <a:pPr rtl="0"/>
          <a:r>
            <a:rPr lang="ru-RU" sz="2000" b="1" u="none" dirty="0" smtClean="0">
              <a:solidFill>
                <a:srgbClr val="FFFF00"/>
              </a:solidFill>
            </a:rPr>
            <a:t>Традиционная категория участников ГВЭ </a:t>
          </a:r>
        </a:p>
        <a:p>
          <a:pPr rtl="0"/>
          <a:r>
            <a:rPr lang="ru-RU" sz="2000" b="1" dirty="0" smtClean="0">
              <a:solidFill>
                <a:srgbClr val="FFFF00"/>
              </a:solidFill>
            </a:rPr>
            <a:t>Традиционная категория участников ГВЭ с ОВЗ, участников ГВЭ – детей-инвалидов и инвалидов</a:t>
          </a:r>
          <a:endParaRPr lang="ru-RU" sz="2000" u="none" dirty="0">
            <a:solidFill>
              <a:srgbClr val="FFFF00"/>
            </a:solidFill>
          </a:endParaRPr>
        </a:p>
      </dgm:t>
    </dgm:pt>
    <dgm:pt modelId="{98C9D6EB-8A08-4B9D-8B82-254EE8B77718}" type="parTrans" cxnId="{E2BDF2A1-8008-4DBF-8D03-81C79B1A637E}">
      <dgm:prSet/>
      <dgm:spPr/>
      <dgm:t>
        <a:bodyPr/>
        <a:lstStyle/>
        <a:p>
          <a:endParaRPr lang="ru-RU"/>
        </a:p>
      </dgm:t>
    </dgm:pt>
    <dgm:pt modelId="{48CB2071-48CC-44EA-9DD8-D297E71E8D8B}" type="sibTrans" cxnId="{E2BDF2A1-8008-4DBF-8D03-81C79B1A637E}">
      <dgm:prSet/>
      <dgm:spPr/>
      <dgm:t>
        <a:bodyPr/>
        <a:lstStyle/>
        <a:p>
          <a:endParaRPr lang="ru-RU"/>
        </a:p>
      </dgm:t>
    </dgm:pt>
    <dgm:pt modelId="{FF8D91C9-E4DE-4BB3-888D-0316DD7B993D}" type="pres">
      <dgm:prSet presAssocID="{B5691558-0875-427E-9A31-CE8F746367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99DF2-459F-4355-A4CE-AD87628A9E75}" type="pres">
      <dgm:prSet presAssocID="{FCBC4E8E-FC79-495B-BCC5-F5483EB8DF89}" presName="parentText" presStyleLbl="node1" presStyleIdx="0" presStyleCnt="1" custScaleY="112725" custLinFactY="-15779" custLinFactNeighborX="-2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5F2A70-612C-4A41-879A-3CB9ED4025F2}" type="presOf" srcId="{FCBC4E8E-FC79-495B-BCC5-F5483EB8DF89}" destId="{A1F99DF2-459F-4355-A4CE-AD87628A9E75}" srcOrd="0" destOrd="0" presId="urn:microsoft.com/office/officeart/2005/8/layout/vList2"/>
    <dgm:cxn modelId="{E2BDF2A1-8008-4DBF-8D03-81C79B1A637E}" srcId="{B5691558-0875-427E-9A31-CE8F74636717}" destId="{FCBC4E8E-FC79-495B-BCC5-F5483EB8DF89}" srcOrd="0" destOrd="0" parTransId="{98C9D6EB-8A08-4B9D-8B82-254EE8B77718}" sibTransId="{48CB2071-48CC-44EA-9DD8-D297E71E8D8B}"/>
    <dgm:cxn modelId="{6625BC8C-FE57-4CB2-A1B1-8EBD8966BB09}" type="presOf" srcId="{B5691558-0875-427E-9A31-CE8F74636717}" destId="{FF8D91C9-E4DE-4BB3-888D-0316DD7B993D}" srcOrd="0" destOrd="0" presId="urn:microsoft.com/office/officeart/2005/8/layout/vList2"/>
    <dgm:cxn modelId="{9660ACD2-D450-4D30-A486-7A54A82EAA3B}" type="presParOf" srcId="{FF8D91C9-E4DE-4BB3-888D-0316DD7B993D}" destId="{A1F99DF2-459F-4355-A4CE-AD87628A9E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492789-5A88-460E-9353-AADBC3ACD0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D815634-1AE8-4B6F-B875-2CDFD07BF81B}">
      <dgm:prSet/>
      <dgm:spPr/>
      <dgm:t>
        <a:bodyPr/>
        <a:lstStyle/>
        <a:p>
          <a:pPr rtl="0"/>
          <a:r>
            <a:rPr lang="ru-RU" b="1" u="sng" smtClean="0"/>
            <a:t>Полезные сайты:</a:t>
          </a:r>
          <a:endParaRPr lang="ru-RU"/>
        </a:p>
      </dgm:t>
    </dgm:pt>
    <dgm:pt modelId="{DAD15058-2EA4-4B20-85A5-390D86646B9B}" type="parTrans" cxnId="{D17E7A62-F498-4964-A785-447570B36849}">
      <dgm:prSet/>
      <dgm:spPr/>
      <dgm:t>
        <a:bodyPr/>
        <a:lstStyle/>
        <a:p>
          <a:endParaRPr lang="ru-RU"/>
        </a:p>
      </dgm:t>
    </dgm:pt>
    <dgm:pt modelId="{E312FDD4-FE00-4ECB-9D6F-BE4F81B43E3C}" type="sibTrans" cxnId="{D17E7A62-F498-4964-A785-447570B36849}">
      <dgm:prSet/>
      <dgm:spPr/>
      <dgm:t>
        <a:bodyPr/>
        <a:lstStyle/>
        <a:p>
          <a:endParaRPr lang="ru-RU"/>
        </a:p>
      </dgm:t>
    </dgm:pt>
    <dgm:pt modelId="{74279FCC-00E0-4E4F-A329-DECED5F03586}" type="pres">
      <dgm:prSet presAssocID="{73492789-5A88-460E-9353-AADBC3ACD0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E3A9F7-4846-4E2A-8486-B6A3DBE2E9F6}" type="pres">
      <dgm:prSet presAssocID="{9D815634-1AE8-4B6F-B875-2CDFD07BF81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F3DAF0-2605-44B8-9951-59378039C23C}" type="presOf" srcId="{9D815634-1AE8-4B6F-B875-2CDFD07BF81B}" destId="{CCE3A9F7-4846-4E2A-8486-B6A3DBE2E9F6}" srcOrd="0" destOrd="0" presId="urn:microsoft.com/office/officeart/2005/8/layout/vList2"/>
    <dgm:cxn modelId="{D17E7A62-F498-4964-A785-447570B36849}" srcId="{73492789-5A88-460E-9353-AADBC3ACD007}" destId="{9D815634-1AE8-4B6F-B875-2CDFD07BF81B}" srcOrd="0" destOrd="0" parTransId="{DAD15058-2EA4-4B20-85A5-390D86646B9B}" sibTransId="{E312FDD4-FE00-4ECB-9D6F-BE4F81B43E3C}"/>
    <dgm:cxn modelId="{8374EE99-4DC2-4586-BB22-9CFB742C749E}" type="presOf" srcId="{73492789-5A88-460E-9353-AADBC3ACD007}" destId="{74279FCC-00E0-4E4F-A329-DECED5F03586}" srcOrd="0" destOrd="0" presId="urn:microsoft.com/office/officeart/2005/8/layout/vList2"/>
    <dgm:cxn modelId="{C7EE22A0-BAD1-4F87-9AD1-A61730D16BFE}" type="presParOf" srcId="{74279FCC-00E0-4E4F-A329-DECED5F03586}" destId="{CCE3A9F7-4846-4E2A-8486-B6A3DBE2E9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0DEE5E-E480-453B-B280-3DBD8114B5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0C1637F-10E9-4145-8352-DDB351BB4D17}">
      <dgm:prSet/>
      <dgm:spPr/>
      <dgm:t>
        <a:bodyPr/>
        <a:lstStyle/>
        <a:p>
          <a:pPr algn="ctr" rtl="0"/>
          <a:r>
            <a:rPr lang="ru-RU" dirty="0" smtClean="0"/>
            <a:t>СПАСИБО ЗА ВНИМАНИЕ!</a:t>
          </a:r>
          <a:endParaRPr lang="ru-RU" dirty="0"/>
        </a:p>
      </dgm:t>
    </dgm:pt>
    <dgm:pt modelId="{F3CC5CFC-1704-4E27-A6FB-FC0AD0F2D7BA}" type="parTrans" cxnId="{F74EDA2C-3436-489F-909F-07CAC0562D5B}">
      <dgm:prSet/>
      <dgm:spPr/>
      <dgm:t>
        <a:bodyPr/>
        <a:lstStyle/>
        <a:p>
          <a:endParaRPr lang="ru-RU"/>
        </a:p>
      </dgm:t>
    </dgm:pt>
    <dgm:pt modelId="{57B5CF6A-2CD8-427F-B485-D9D0BA32806E}" type="sibTrans" cxnId="{F74EDA2C-3436-489F-909F-07CAC0562D5B}">
      <dgm:prSet/>
      <dgm:spPr/>
      <dgm:t>
        <a:bodyPr/>
        <a:lstStyle/>
        <a:p>
          <a:endParaRPr lang="ru-RU"/>
        </a:p>
      </dgm:t>
    </dgm:pt>
    <dgm:pt modelId="{32193FE7-34BF-430B-88F8-8986F723D906}" type="pres">
      <dgm:prSet presAssocID="{C30DEE5E-E480-453B-B280-3DBD8114B5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26EB90-3169-4C4C-90B1-F8E1AE6393A9}" type="pres">
      <dgm:prSet presAssocID="{10C1637F-10E9-4145-8352-DDB351BB4D1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4EDA2C-3436-489F-909F-07CAC0562D5B}" srcId="{C30DEE5E-E480-453B-B280-3DBD8114B508}" destId="{10C1637F-10E9-4145-8352-DDB351BB4D17}" srcOrd="0" destOrd="0" parTransId="{F3CC5CFC-1704-4E27-A6FB-FC0AD0F2D7BA}" sibTransId="{57B5CF6A-2CD8-427F-B485-D9D0BA32806E}"/>
    <dgm:cxn modelId="{338AA31B-117B-4AE3-B3D4-EDD6D62844C7}" type="presOf" srcId="{10C1637F-10E9-4145-8352-DDB351BB4D17}" destId="{1426EB90-3169-4C4C-90B1-F8E1AE6393A9}" srcOrd="0" destOrd="0" presId="urn:microsoft.com/office/officeart/2005/8/layout/vList2"/>
    <dgm:cxn modelId="{41A1E7F2-A8DE-4BFB-A02F-F79B8C3DAD4A}" type="presOf" srcId="{C30DEE5E-E480-453B-B280-3DBD8114B508}" destId="{32193FE7-34BF-430B-88F8-8986F723D906}" srcOrd="0" destOrd="0" presId="urn:microsoft.com/office/officeart/2005/8/layout/vList2"/>
    <dgm:cxn modelId="{43E5AC5C-6919-4BAD-88BF-1687585F6CA9}" type="presParOf" srcId="{32193FE7-34BF-430B-88F8-8986F723D906}" destId="{1426EB90-3169-4C4C-90B1-F8E1AE6393A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7DD89-F985-4C22-A410-3CB5113A7DC3}">
      <dsp:nvSpPr>
        <dsp:cNvPr id="0" name=""/>
        <dsp:cNvSpPr/>
      </dsp:nvSpPr>
      <dsp:spPr>
        <a:xfrm rot="5400000">
          <a:off x="4975912" y="-2013256"/>
          <a:ext cx="124043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Обучающиеся, </a:t>
          </a:r>
          <a:r>
            <a:rPr lang="ru-RU" sz="1400" b="1" u="sng" kern="1200" dirty="0" smtClean="0">
              <a:solidFill>
                <a:srgbClr val="FF0000"/>
              </a:solidFill>
            </a:rPr>
            <a:t>не планирующие поступление </a:t>
          </a:r>
          <a:r>
            <a:rPr lang="ru-RU" sz="1400" kern="1200" dirty="0" smtClean="0"/>
            <a:t>на обучение по программам </a:t>
          </a:r>
          <a:r>
            <a:rPr lang="ru-RU" sz="1400" kern="1200" dirty="0" err="1" smtClean="0"/>
            <a:t>бакалавриата</a:t>
          </a:r>
          <a:r>
            <a:rPr lang="ru-RU" sz="1400" kern="1200" dirty="0" smtClean="0"/>
            <a:t> и программам </a:t>
          </a:r>
          <a:r>
            <a:rPr lang="ru-RU" sz="1400" kern="1200" dirty="0" err="1" smtClean="0"/>
            <a:t>специалитета</a:t>
          </a:r>
          <a:r>
            <a:rPr lang="ru-RU" sz="1400" kern="1200" dirty="0" smtClean="0"/>
            <a:t> в организации, осуществляющие образовательную деятельность по образовательным программам высшего образования</a:t>
          </a:r>
          <a:endParaRPr lang="ru-RU" sz="1400" kern="1200" dirty="0"/>
        </a:p>
      </dsp:txBody>
      <dsp:txXfrm rot="-5400000">
        <a:off x="2962656" y="60553"/>
        <a:ext cx="5206391" cy="1119325"/>
      </dsp:txXfrm>
    </dsp:sp>
    <dsp:sp modelId="{4FAB01C1-61BA-4550-8536-16A5A77CAF3F}">
      <dsp:nvSpPr>
        <dsp:cNvPr id="0" name=""/>
        <dsp:cNvSpPr/>
      </dsp:nvSpPr>
      <dsp:spPr>
        <a:xfrm>
          <a:off x="0" y="809"/>
          <a:ext cx="2962656" cy="1343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Новая категория участников ГВЭ</a:t>
          </a:r>
          <a:endParaRPr lang="ru-RU" sz="1900" b="1" kern="1200" dirty="0"/>
        </a:p>
      </dsp:txBody>
      <dsp:txXfrm>
        <a:off x="65591" y="66400"/>
        <a:ext cx="2831474" cy="1212463"/>
      </dsp:txXfrm>
    </dsp:sp>
    <dsp:sp modelId="{DF0524E2-6BD5-4057-9F91-F56886A651CE}">
      <dsp:nvSpPr>
        <dsp:cNvPr id="0" name=""/>
        <dsp:cNvSpPr/>
      </dsp:nvSpPr>
      <dsp:spPr>
        <a:xfrm rot="5400000">
          <a:off x="4739318" y="-367918"/>
          <a:ext cx="1702688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Обучающиеся в специальных учебно-воспитательных учреждениях закрытого типа, а также в учреждениях, исполняющих наказание в виде лишения свободы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Обучающиеся по образовательным программам среднего профессионального образования, получающие среднее общее образование по имеющим государственную аккредитацию образовательным программам среднего общего образования</a:t>
          </a:r>
          <a:endParaRPr lang="ru-RU" sz="1400" kern="1200" dirty="0"/>
        </a:p>
      </dsp:txBody>
      <dsp:txXfrm rot="-5400000">
        <a:off x="2959762" y="1494756"/>
        <a:ext cx="5178682" cy="1536452"/>
      </dsp:txXfrm>
    </dsp:sp>
    <dsp:sp modelId="{024CD2DC-CE11-432D-9D8B-1E61B806FC50}">
      <dsp:nvSpPr>
        <dsp:cNvPr id="0" name=""/>
        <dsp:cNvSpPr/>
      </dsp:nvSpPr>
      <dsp:spPr>
        <a:xfrm>
          <a:off x="0" y="1591158"/>
          <a:ext cx="2959762" cy="1343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Традиционная категория участников ГВЭ</a:t>
          </a:r>
          <a:endParaRPr lang="ru-RU" sz="1900" b="1" kern="1200" dirty="0"/>
        </a:p>
      </dsp:txBody>
      <dsp:txXfrm>
        <a:off x="65591" y="1656749"/>
        <a:ext cx="2828580" cy="1212463"/>
      </dsp:txXfrm>
    </dsp:sp>
    <dsp:sp modelId="{A885DA12-D2EB-4CC6-876D-6F2440D4A561}">
      <dsp:nvSpPr>
        <dsp:cNvPr id="0" name=""/>
        <dsp:cNvSpPr/>
      </dsp:nvSpPr>
      <dsp:spPr>
        <a:xfrm rot="5400000">
          <a:off x="5058669" y="1219858"/>
          <a:ext cx="107491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Обучающиеся с ОВЗ, экстерны с ОВЗ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Обучающиеся – дети-инвалиды и инвалиды, экстерны – дети-инвалиды и инвалиды</a:t>
          </a:r>
          <a:endParaRPr lang="ru-RU" sz="1400" kern="1200" dirty="0"/>
        </a:p>
      </dsp:txBody>
      <dsp:txXfrm rot="-5400000">
        <a:off x="2962656" y="3368345"/>
        <a:ext cx="5214471" cy="969970"/>
      </dsp:txXfrm>
    </dsp:sp>
    <dsp:sp modelId="{4F6E1E55-7A72-4D10-B604-E55CDD7D0953}">
      <dsp:nvSpPr>
        <dsp:cNvPr id="0" name=""/>
        <dsp:cNvSpPr/>
      </dsp:nvSpPr>
      <dsp:spPr>
        <a:xfrm>
          <a:off x="0" y="3181508"/>
          <a:ext cx="2962656" cy="1343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Традиционная категория участников ГВЭ с ОВЗ, участников ГВЭ – детей-инвалидов и инвалидов</a:t>
          </a:r>
          <a:endParaRPr lang="ru-RU" sz="1900" b="1" kern="1200" dirty="0"/>
        </a:p>
      </dsp:txBody>
      <dsp:txXfrm>
        <a:off x="65591" y="3247099"/>
        <a:ext cx="2831474" cy="1212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6982C-DEC9-40C1-9140-81258656B900}">
      <dsp:nvSpPr>
        <dsp:cNvPr id="0" name=""/>
        <dsp:cNvSpPr/>
      </dsp:nvSpPr>
      <dsp:spPr>
        <a:xfrm>
          <a:off x="0" y="0"/>
          <a:ext cx="8352928" cy="150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u="sng" kern="1200" dirty="0" smtClean="0">
              <a:latin typeface="Century Gothic" pitchFamily="34" charset="0"/>
            </a:rPr>
            <a:t>Организация ППЭ </a:t>
          </a:r>
        </a:p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u="sng" kern="1200" dirty="0" smtClean="0">
              <a:latin typeface="Century Gothic" pitchFamily="34" charset="0"/>
            </a:rPr>
            <a:t>для проведения ГВЭ-11</a:t>
          </a:r>
          <a:endParaRPr lang="ru-RU" sz="3300" kern="1200" dirty="0">
            <a:latin typeface="Century Gothic" pitchFamily="34" charset="0"/>
          </a:endParaRPr>
        </a:p>
      </dsp:txBody>
      <dsp:txXfrm>
        <a:off x="73507" y="73507"/>
        <a:ext cx="8205914" cy="1358776"/>
      </dsp:txXfrm>
    </dsp:sp>
    <dsp:sp modelId="{EB1C1AB6-2FAD-42A2-8E97-B42AB72505DB}">
      <dsp:nvSpPr>
        <dsp:cNvPr id="0" name=""/>
        <dsp:cNvSpPr/>
      </dsp:nvSpPr>
      <dsp:spPr>
        <a:xfrm>
          <a:off x="0" y="1579426"/>
          <a:ext cx="8352928" cy="3825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Требования к ППЭ для ГВЭ аналогичны требованиям к ППЭ для ЕГЭ.</a:t>
          </a:r>
          <a:endParaRPr lang="ru-RU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Количество и места расположения ППЭ определяются исходя из санитарно-эпидемиологической обстановки и особенностей распространения новой </a:t>
          </a:r>
          <a:r>
            <a:rPr lang="ru-RU" sz="2600" kern="1200" dirty="0" err="1" smtClean="0"/>
            <a:t>коронавирусной</a:t>
          </a:r>
          <a:r>
            <a:rPr lang="ru-RU" sz="2600" kern="1200" dirty="0" smtClean="0"/>
            <a:t> инфекции (COVID-19), общей численности участников экзаменов, территориальной доступности и вместимости аудиторного фонда, с соблюдением требований санитарного законодательства Российской Федерации. </a:t>
          </a:r>
          <a:endParaRPr lang="ru-RU" sz="2600" kern="1200" dirty="0"/>
        </a:p>
      </dsp:txBody>
      <dsp:txXfrm>
        <a:off x="0" y="1579426"/>
        <a:ext cx="8352928" cy="3825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99DF2-459F-4355-A4CE-AD87628A9E75}">
      <dsp:nvSpPr>
        <dsp:cNvPr id="0" name=""/>
        <dsp:cNvSpPr/>
      </dsp:nvSpPr>
      <dsp:spPr>
        <a:xfrm>
          <a:off x="0" y="297735"/>
          <a:ext cx="8229600" cy="1414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solidFill>
                <a:srgbClr val="FFFF00"/>
              </a:solidFill>
            </a:rPr>
            <a:t>Традиционная категория участников ГВЭ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Традиционная категория участников ГВЭ с ОВЗ, участников ГВЭ – детей-инвалидов и инвалидов</a:t>
          </a:r>
          <a:endParaRPr lang="ru-RU" sz="2000" u="none" kern="1200" dirty="0">
            <a:solidFill>
              <a:srgbClr val="FFFF00"/>
            </a:solidFill>
          </a:endParaRPr>
        </a:p>
      </dsp:txBody>
      <dsp:txXfrm>
        <a:off x="69050" y="366785"/>
        <a:ext cx="8091500" cy="1276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78F1-C675-437D-BBE7-3C2D842632CE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E044-00BA-4899-97D3-E4530CCC0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12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78F1-C675-437D-BBE7-3C2D842632CE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E044-00BA-4899-97D3-E4530CCC0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86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78F1-C675-437D-BBE7-3C2D842632CE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E044-00BA-4899-97D3-E4530CCC0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33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78F1-C675-437D-BBE7-3C2D842632CE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E044-00BA-4899-97D3-E4530CCC0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13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78F1-C675-437D-BBE7-3C2D842632CE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E044-00BA-4899-97D3-E4530CCC0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58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78F1-C675-437D-BBE7-3C2D842632CE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E044-00BA-4899-97D3-E4530CCC0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5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78F1-C675-437D-BBE7-3C2D842632CE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E044-00BA-4899-97D3-E4530CCC0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75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78F1-C675-437D-BBE7-3C2D842632CE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E044-00BA-4899-97D3-E4530CCC0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56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78F1-C675-437D-BBE7-3C2D842632CE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E044-00BA-4899-97D3-E4530CCC0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90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78F1-C675-437D-BBE7-3C2D842632CE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E044-00BA-4899-97D3-E4530CCC0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3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78F1-C675-437D-BBE7-3C2D842632CE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E044-00BA-4899-97D3-E4530CCC0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6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078F1-C675-437D-BBE7-3C2D842632CE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E044-00BA-4899-97D3-E4530CCC0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70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obrnadzor.gov.ru/" TargetMode="External"/><Relationship Id="rId3" Type="http://schemas.openxmlformats.org/officeDocument/2006/relationships/diagramLayout" Target="../diagrams/layout4.xml"/><Relationship Id="rId7" Type="http://schemas.openxmlformats.org/officeDocument/2006/relationships/hyperlink" Target="https://edu.gov.ru/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hyperlink" Target="http://ege.edu.ru/" TargetMode="External"/><Relationship Id="rId4" Type="http://schemas.openxmlformats.org/officeDocument/2006/relationships/diagramQuickStyle" Target="../diagrams/quickStyle4.xml"/><Relationship Id="rId9" Type="http://schemas.openxmlformats.org/officeDocument/2006/relationships/hyperlink" Target="http://www.fipi.ru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8134672" cy="3312368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Trebuchet MS" pitchFamily="34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rebuchet MS" pitchFamily="34" charset="0"/>
                <a:cs typeface="Times New Roman" pitchFamily="18" charset="0"/>
              </a:rPr>
            </a:br>
            <a:r>
              <a:rPr lang="ru-RU" sz="4800" b="1" dirty="0">
                <a:latin typeface="Trebuchet MS" pitchFamily="34" charset="0"/>
                <a:cs typeface="Times New Roman" pitchFamily="18" charset="0"/>
              </a:rPr>
              <a:t/>
            </a:r>
            <a:br>
              <a:rPr lang="ru-RU" sz="4800" b="1" dirty="0">
                <a:latin typeface="Trebuchet MS" pitchFamily="34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ОРГАНИЗАЦИОННО-ТЕХНОЛОГИЧЕСКОЕ ОБЕСПЕЧЕНИЕ </a:t>
            </a:r>
            <a:br>
              <a:rPr lang="ru-RU" sz="53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ПРОВЕДЕНИЯ ГИА-11 </a:t>
            </a:r>
            <a:br>
              <a:rPr lang="ru-RU" sz="53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В ФОРМЕ ГВЭ </a:t>
            </a:r>
            <a:br>
              <a:rPr lang="ru-RU" sz="53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В 2021 ГОДУ</a:t>
            </a:r>
            <a:endParaRPr lang="ru-RU" sz="5300" dirty="0">
              <a:solidFill>
                <a:schemeClr val="tx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02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13690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Организация </a:t>
            </a:r>
            <a:r>
              <a:rPr lang="ru-RU" sz="2400" b="1" u="sng" dirty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ППЭ </a:t>
            </a:r>
            <a:r>
              <a:rPr lang="ru-RU" sz="24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для проведения ГВЭ </a:t>
            </a:r>
          </a:p>
          <a:p>
            <a:pPr algn="ctr"/>
            <a:r>
              <a:rPr lang="ru-RU" sz="24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для </a:t>
            </a:r>
            <a:r>
              <a:rPr lang="ru-RU" sz="2400" b="1" u="sng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новой категории </a:t>
            </a:r>
            <a:r>
              <a:rPr lang="ru-RU" sz="24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участников ГВЭ </a:t>
            </a:r>
          </a:p>
          <a:p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Подготовка ППЭ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•</a:t>
            </a:r>
            <a:r>
              <a:rPr lang="ru-RU" sz="2000" b="1" dirty="0">
                <a:cs typeface="Times New Roman" pitchFamily="18" charset="0"/>
              </a:rPr>
              <a:t>Видеонаблюдение с трансляцией в сеть Интернет</a:t>
            </a:r>
            <a:r>
              <a:rPr lang="ru-RU" sz="2000" b="1" dirty="0" smtClean="0">
                <a:cs typeface="Times New Roman" pitchFamily="18" charset="0"/>
              </a:rPr>
              <a:t>.</a:t>
            </a:r>
          </a:p>
          <a:p>
            <a:pPr algn="just"/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000" b="1" dirty="0" smtClean="0">
                <a:cs typeface="Times New Roman" pitchFamily="18" charset="0"/>
              </a:rPr>
              <a:t>Аудитории </a:t>
            </a:r>
            <a:r>
              <a:rPr lang="ru-RU" sz="2000" b="1" dirty="0">
                <a:cs typeface="Times New Roman" pitchFamily="18" charset="0"/>
              </a:rPr>
              <a:t>ППЭ для ГВЭ должны быть оборудованы компьютерами (ноутбуками) с подключенными принтерами (многофункциональными устройствами) </a:t>
            </a:r>
            <a:r>
              <a:rPr lang="ru-RU" sz="2000" dirty="0">
                <a:cs typeface="Times New Roman" pitchFamily="18" charset="0"/>
              </a:rPr>
              <a:t>для обеспечения печати экзаменационных материалов </a:t>
            </a:r>
            <a:r>
              <a:rPr lang="ru-RU" sz="2000" dirty="0" smtClean="0">
                <a:cs typeface="Times New Roman" pitchFamily="18" charset="0"/>
              </a:rPr>
              <a:t>ГВЭ.</a:t>
            </a:r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pPr algn="just"/>
            <a:r>
              <a:rPr lang="ru-RU" sz="2000" dirty="0">
                <a:cs typeface="Times New Roman" pitchFamily="18" charset="0"/>
              </a:rPr>
              <a:t>• </a:t>
            </a:r>
            <a:r>
              <a:rPr lang="ru-RU" sz="2000" b="1" dirty="0" smtClean="0">
                <a:cs typeface="Times New Roman" pitchFamily="18" charset="0"/>
              </a:rPr>
              <a:t>За </a:t>
            </a:r>
            <a:r>
              <a:rPr lang="ru-RU" sz="2000" b="1" dirty="0">
                <a:cs typeface="Times New Roman" pitchFamily="18" charset="0"/>
              </a:rPr>
              <a:t>1 календарный день </a:t>
            </a:r>
            <a:r>
              <a:rPr lang="ru-RU" sz="2000" dirty="0">
                <a:cs typeface="Times New Roman" pitchFamily="18" charset="0"/>
              </a:rPr>
              <a:t>до экзамена </a:t>
            </a:r>
            <a:r>
              <a:rPr lang="ru-RU" sz="2000" dirty="0" smtClean="0">
                <a:cs typeface="Times New Roman" pitchFamily="18" charset="0"/>
              </a:rPr>
              <a:t>руководитель ППЭ совместно с техническим специалистом должен проверить работоспособность </a:t>
            </a:r>
            <a:r>
              <a:rPr lang="ru-RU" sz="2000" dirty="0">
                <a:cs typeface="Times New Roman" pitchFamily="18" charset="0"/>
              </a:rPr>
              <a:t>указанных технических </a:t>
            </a:r>
            <a:r>
              <a:rPr lang="ru-RU" sz="2000" dirty="0" smtClean="0">
                <a:cs typeface="Times New Roman" pitchFamily="18" charset="0"/>
              </a:rPr>
              <a:t>средств. </a:t>
            </a:r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pPr algn="just"/>
            <a:r>
              <a:rPr lang="ru-RU" sz="2000" dirty="0">
                <a:cs typeface="Times New Roman" pitchFamily="18" charset="0"/>
              </a:rPr>
              <a:t>•</a:t>
            </a:r>
            <a:r>
              <a:rPr lang="ru-RU" sz="2000" b="1" dirty="0">
                <a:cs typeface="Times New Roman" pitchFamily="18" charset="0"/>
              </a:rPr>
              <a:t>Не ранее чем за 1 календарный день </a:t>
            </a:r>
            <a:r>
              <a:rPr lang="ru-RU" sz="2000" dirty="0">
                <a:cs typeface="Times New Roman" pitchFamily="18" charset="0"/>
              </a:rPr>
              <a:t>до экзамена </a:t>
            </a:r>
            <a:r>
              <a:rPr lang="ru-RU" sz="2000" b="1" dirty="0">
                <a:cs typeface="Times New Roman" pitchFamily="18" charset="0"/>
              </a:rPr>
              <a:t>в каждой аудитории </a:t>
            </a:r>
            <a:r>
              <a:rPr lang="ru-RU" sz="2000" dirty="0">
                <a:cs typeface="Times New Roman" pitchFamily="18" charset="0"/>
              </a:rPr>
              <a:t>проведения экзамена ответственный член ГЭК совместно с техническим специалистом ППЭ </a:t>
            </a:r>
            <a:r>
              <a:rPr lang="ru-RU" sz="2000" b="1" dirty="0">
                <a:cs typeface="Times New Roman" pitchFamily="18" charset="0"/>
              </a:rPr>
              <a:t>размещают на компьютерах (ноутбуках) экзаменационные материалы ГВЭ </a:t>
            </a:r>
            <a:r>
              <a:rPr lang="ru-RU" sz="2000" dirty="0">
                <a:cs typeface="Times New Roman" pitchFamily="18" charset="0"/>
              </a:rPr>
              <a:t>в защищенном виде. </a:t>
            </a:r>
            <a:endParaRPr lang="ru-RU" sz="20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0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6409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День экзамена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•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Не ранее 09:30 </a:t>
            </a:r>
            <a:r>
              <a:rPr lang="ru-RU" sz="2000" dirty="0" smtClean="0">
                <a:cs typeface="Times New Roman" pitchFamily="18" charset="0"/>
              </a:rPr>
              <a:t>ответственный </a:t>
            </a:r>
            <a:r>
              <a:rPr lang="ru-RU" sz="2000" dirty="0">
                <a:cs typeface="Times New Roman" pitchFamily="18" charset="0"/>
              </a:rPr>
              <a:t>специалист </a:t>
            </a:r>
            <a:r>
              <a:rPr lang="ru-RU" sz="2000" b="1" dirty="0">
                <a:cs typeface="Times New Roman" pitchFamily="18" charset="0"/>
              </a:rPr>
              <a:t>РЦОИ передает ответственным членам ГЭК пароли </a:t>
            </a:r>
            <a:r>
              <a:rPr lang="ru-RU" sz="2000" dirty="0">
                <a:cs typeface="Times New Roman" pitchFamily="18" charset="0"/>
              </a:rPr>
              <a:t>к файлам, содержащим экзаменационные материалы ГВЭ. </a:t>
            </a:r>
            <a:endParaRPr lang="ru-RU" sz="2000" dirty="0" smtClean="0">
              <a:cs typeface="Times New Roman" pitchFamily="18" charset="0"/>
            </a:endParaRPr>
          </a:p>
          <a:p>
            <a:pPr algn="just"/>
            <a:r>
              <a:rPr lang="ru-RU" sz="2000" dirty="0" smtClean="0">
                <a:cs typeface="Times New Roman" pitchFamily="18" charset="0"/>
              </a:rPr>
              <a:t>•</a:t>
            </a:r>
            <a:r>
              <a:rPr lang="ru-RU" sz="2000" dirty="0">
                <a:cs typeface="Times New Roman" pitchFamily="18" charset="0"/>
              </a:rPr>
              <a:t>Ответственный </a:t>
            </a: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член 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ГЭК осуществляет введение пароля </a:t>
            </a:r>
            <a:r>
              <a:rPr lang="ru-RU" sz="2000" dirty="0">
                <a:cs typeface="Times New Roman" pitchFamily="18" charset="0"/>
              </a:rPr>
              <a:t>к файлам, содержащим экзаменационные материалы ГВЭ, в каждой задействованной аудитории ППЭ. </a:t>
            </a:r>
            <a:endParaRPr lang="ru-RU" sz="2000" dirty="0" smtClean="0">
              <a:cs typeface="Times New Roman" pitchFamily="18" charset="0"/>
            </a:endParaRPr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•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Не ранее 10:00 </a:t>
            </a:r>
            <a:r>
              <a:rPr lang="ru-RU" sz="2000" b="1" i="1" u="sng" dirty="0" smtClean="0">
                <a:cs typeface="Times New Roman" pitchFamily="18" charset="0"/>
              </a:rPr>
              <a:t>ответственный </a:t>
            </a:r>
            <a:r>
              <a:rPr lang="ru-RU" sz="2000" b="1" i="1" u="sng" dirty="0">
                <a:cs typeface="Times New Roman" pitchFamily="18" charset="0"/>
              </a:rPr>
              <a:t>организатор в аудитории</a:t>
            </a:r>
            <a:r>
              <a:rPr lang="ru-RU" sz="2000" dirty="0">
                <a:cs typeface="Times New Roman" pitchFamily="18" charset="0"/>
              </a:rPr>
              <a:t> инициирует</a:t>
            </a:r>
            <a:r>
              <a:rPr lang="ru-RU" sz="2000" b="1" dirty="0">
                <a:cs typeface="Times New Roman" pitchFamily="18" charset="0"/>
              </a:rPr>
              <a:t> печать </a:t>
            </a:r>
            <a:r>
              <a:rPr lang="ru-RU" sz="2000" dirty="0">
                <a:cs typeface="Times New Roman" pitchFamily="18" charset="0"/>
              </a:rPr>
              <a:t>экзаменационных материалов ГВЭ</a:t>
            </a:r>
            <a:r>
              <a:rPr lang="ru-RU" sz="2000" b="1" dirty="0">
                <a:cs typeface="Times New Roman" pitchFamily="18" charset="0"/>
              </a:rPr>
              <a:t>. </a:t>
            </a:r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pPr algn="just"/>
            <a:r>
              <a:rPr lang="ru-RU" sz="2000" dirty="0">
                <a:cs typeface="Times New Roman" pitchFamily="18" charset="0"/>
              </a:rPr>
              <a:t>•</a:t>
            </a:r>
            <a:r>
              <a:rPr lang="ru-RU" sz="2000" b="1" i="1" u="sng" dirty="0">
                <a:cs typeface="Times New Roman" pitchFamily="18" charset="0"/>
              </a:rPr>
              <a:t>Организатор в аудитории, ответственный за распределение экзаменационных материалов ГВЭ</a:t>
            </a:r>
            <a:r>
              <a:rPr lang="ru-RU" sz="2000" dirty="0">
                <a:cs typeface="Times New Roman" pitchFamily="18" charset="0"/>
              </a:rPr>
              <a:t>, раздает</a:t>
            </a:r>
            <a:r>
              <a:rPr lang="ru-RU" sz="2000" b="1" dirty="0">
                <a:cs typeface="Times New Roman" pitchFamily="18" charset="0"/>
              </a:rPr>
              <a:t> </a:t>
            </a:r>
            <a:r>
              <a:rPr lang="ru-RU" sz="2000" dirty="0">
                <a:cs typeface="Times New Roman" pitchFamily="18" charset="0"/>
              </a:rPr>
              <a:t>каждому участнику в аудитории по одному комплекту экзаменационных материалов ГВЭ в произвольном порядке. </a:t>
            </a:r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pPr algn="just"/>
            <a:r>
              <a:rPr lang="ru-RU" sz="2000" dirty="0">
                <a:cs typeface="Times New Roman" pitchFamily="18" charset="0"/>
              </a:rPr>
              <a:t>•</a:t>
            </a:r>
            <a:r>
              <a:rPr lang="ru-RU" sz="2000" b="1" i="1" u="sng" dirty="0">
                <a:cs typeface="Times New Roman" pitchFamily="18" charset="0"/>
              </a:rPr>
              <a:t>Участники ГВЭ </a:t>
            </a:r>
            <a:r>
              <a:rPr lang="ru-RU" sz="2000" dirty="0">
                <a:cs typeface="Times New Roman" pitchFamily="18" charset="0"/>
              </a:rPr>
              <a:t>вносят</a:t>
            </a:r>
            <a:r>
              <a:rPr lang="ru-RU" sz="2000" b="1" dirty="0">
                <a:cs typeface="Times New Roman" pitchFamily="18" charset="0"/>
              </a:rPr>
              <a:t> номер </a:t>
            </a:r>
            <a:r>
              <a:rPr lang="ru-RU" sz="2000" dirty="0">
                <a:cs typeface="Times New Roman" pitchFamily="18" charset="0"/>
              </a:rPr>
              <a:t>соответствующего</a:t>
            </a:r>
            <a:r>
              <a:rPr lang="ru-RU" sz="2000" b="1" dirty="0">
                <a:cs typeface="Times New Roman" pitchFamily="18" charset="0"/>
              </a:rPr>
              <a:t> варианта </a:t>
            </a:r>
            <a:r>
              <a:rPr lang="ru-RU" sz="2000" dirty="0">
                <a:cs typeface="Times New Roman" pitchFamily="18" charset="0"/>
              </a:rPr>
              <a:t>экзаменационного материала ГВЭ в поле бланка регистрации, </a:t>
            </a:r>
            <a:r>
              <a:rPr lang="ru-RU" sz="2000" b="1" i="1" u="sng" dirty="0">
                <a:cs typeface="Times New Roman" pitchFamily="18" charset="0"/>
              </a:rPr>
              <a:t>организаторы</a:t>
            </a:r>
            <a:r>
              <a:rPr lang="ru-RU" sz="2000" dirty="0">
                <a:cs typeface="Times New Roman" pitchFamily="18" charset="0"/>
              </a:rPr>
              <a:t>, в свою очередь, проверяют корректность внесенной участниками ГВЭ информации.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091" y="327509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Бланки ГВЭ</a:t>
            </a:r>
            <a:endParaRPr lang="ru-RU" sz="3600" dirty="0">
              <a:solidFill>
                <a:schemeClr val="tx2"/>
              </a:solidFill>
              <a:latin typeface="Century Gothic" pitchFamily="34" charset="0"/>
              <a:cs typeface="Times New Roman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24" y="1933849"/>
            <a:ext cx="2902284" cy="410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96752"/>
            <a:ext cx="4248472" cy="4800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0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924" y="32750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Бланк ответов ГВЭ	ДВУХСТОРОННИЙ!</a:t>
            </a:r>
          </a:p>
          <a:p>
            <a:endParaRPr lang="ru-RU" sz="2000" dirty="0">
              <a:solidFill>
                <a:schemeClr val="tx2"/>
              </a:solidFill>
              <a:latin typeface="Century Gothic" pitchFamily="34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052736"/>
            <a:ext cx="4176464" cy="511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5" y="853728"/>
            <a:ext cx="374441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819501"/>
            <a:ext cx="3168352" cy="531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ая выноска 2"/>
          <p:cNvSpPr/>
          <p:nvPr/>
        </p:nvSpPr>
        <p:spPr>
          <a:xfrm>
            <a:off x="4788024" y="4778860"/>
            <a:ext cx="3312368" cy="612648"/>
          </a:xfrm>
          <a:prstGeom prst="wedgeRect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6" t="42038" r="5902" b="26519"/>
          <a:stretch/>
        </p:blipFill>
        <p:spPr bwMode="auto">
          <a:xfrm>
            <a:off x="1008039" y="5224208"/>
            <a:ext cx="2976283" cy="394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9733" y="2276872"/>
            <a:ext cx="3063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Лицевая сторона </a:t>
            </a:r>
          </a:p>
          <a:p>
            <a:pPr algn="ctr"/>
            <a:r>
              <a:rPr lang="ru-RU" i="1" dirty="0" smtClean="0">
                <a:solidFill>
                  <a:schemeClr val="tx2"/>
                </a:solidFill>
              </a:rPr>
              <a:t>бланка ответов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080" y="1340768"/>
            <a:ext cx="3063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Оборотная</a:t>
            </a:r>
            <a:r>
              <a:rPr lang="ru-RU" i="1" dirty="0" smtClean="0">
                <a:solidFill>
                  <a:schemeClr val="tx2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сторона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ru-RU" i="1" dirty="0" smtClean="0">
                <a:solidFill>
                  <a:schemeClr val="tx2"/>
                </a:solidFill>
              </a:rPr>
              <a:t>бланка ответов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897814" y="5237584"/>
            <a:ext cx="3312368" cy="612648"/>
          </a:xfrm>
          <a:prstGeom prst="wedgeRect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0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96741" y="692696"/>
            <a:ext cx="8352928" cy="518457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>
                <a:solidFill>
                  <a:srgbClr val="FF0000"/>
                </a:solidFill>
                <a:ea typeface="Verdana" pitchFamily="34" charset="0"/>
                <a:cs typeface="Times New Roman" pitchFamily="18" charset="0"/>
              </a:rPr>
              <a:t>Дополнительный бланк ответов </a:t>
            </a:r>
            <a:r>
              <a:rPr lang="ru-RU" sz="3600" b="1" dirty="0">
                <a:ea typeface="Verdana" pitchFamily="34" charset="0"/>
                <a:cs typeface="Times New Roman" pitchFamily="18" charset="0"/>
              </a:rPr>
              <a:t>выдается участнику ГВЭ </a:t>
            </a:r>
            <a:r>
              <a:rPr lang="ru-RU" sz="3600" b="1" dirty="0" smtClean="0">
                <a:ea typeface="Verdana" pitchFamily="34" charset="0"/>
                <a:cs typeface="Times New Roman" pitchFamily="18" charset="0"/>
              </a:rPr>
              <a:t>только </a:t>
            </a:r>
            <a:r>
              <a:rPr lang="ru-RU" sz="3600" b="1" dirty="0">
                <a:solidFill>
                  <a:srgbClr val="FF0000"/>
                </a:solidFill>
                <a:ea typeface="Verdana" pitchFamily="34" charset="0"/>
                <a:cs typeface="Times New Roman" pitchFamily="18" charset="0"/>
              </a:rPr>
              <a:t>после</a:t>
            </a:r>
            <a:r>
              <a:rPr lang="ru-RU" sz="3600" b="1" dirty="0">
                <a:ea typeface="Verdana" pitchFamily="34" charset="0"/>
                <a:cs typeface="Times New Roman" pitchFamily="18" charset="0"/>
              </a:rPr>
              <a:t> того, как заполнены </a:t>
            </a:r>
            <a:r>
              <a:rPr lang="ru-RU" sz="3600" b="1" dirty="0" smtClean="0">
                <a:solidFill>
                  <a:srgbClr val="FF0000"/>
                </a:solidFill>
                <a:ea typeface="Verdana" pitchFamily="34" charset="0"/>
                <a:cs typeface="Times New Roman" pitchFamily="18" charset="0"/>
              </a:rPr>
              <a:t>лицевая </a:t>
            </a:r>
            <a:r>
              <a:rPr lang="ru-RU" sz="3600" b="1" dirty="0">
                <a:solidFill>
                  <a:srgbClr val="FF0000"/>
                </a:solidFill>
                <a:ea typeface="Verdana" pitchFamily="34" charset="0"/>
                <a:cs typeface="Times New Roman" pitchFamily="18" charset="0"/>
              </a:rPr>
              <a:t>и оборотная </a:t>
            </a:r>
            <a:r>
              <a:rPr lang="ru-RU" sz="3600" b="1" dirty="0">
                <a:ea typeface="Verdana" pitchFamily="34" charset="0"/>
                <a:cs typeface="Times New Roman" pitchFamily="18" charset="0"/>
              </a:rPr>
              <a:t/>
            </a:r>
            <a:br>
              <a:rPr lang="ru-RU" sz="3600" b="1" dirty="0">
                <a:ea typeface="Verdana" pitchFamily="34" charset="0"/>
                <a:cs typeface="Times New Roman" pitchFamily="18" charset="0"/>
              </a:rPr>
            </a:br>
            <a:r>
              <a:rPr lang="ru-RU" sz="3600" b="1" dirty="0">
                <a:ea typeface="Verdana" pitchFamily="34" charset="0"/>
                <a:cs typeface="Times New Roman" pitchFamily="18" charset="0"/>
              </a:rPr>
              <a:t>стороны бланка ответов</a:t>
            </a:r>
            <a:r>
              <a:rPr lang="ru-RU" sz="3600" b="1" dirty="0" smtClean="0">
                <a:ea typeface="Verdana" pitchFamily="34" charset="0"/>
                <a:cs typeface="Times New Roman" pitchFamily="18" charset="0"/>
              </a:rPr>
              <a:t>.</a:t>
            </a:r>
            <a:br>
              <a:rPr lang="ru-RU" sz="3600" b="1" dirty="0" smtClean="0">
                <a:ea typeface="Verdana" pitchFamily="34" charset="0"/>
                <a:cs typeface="Times New Roman" pitchFamily="18" charset="0"/>
              </a:rPr>
            </a:br>
            <a:r>
              <a:rPr lang="ru-RU" sz="3600" b="1" dirty="0">
                <a:ea typeface="Verdana" pitchFamily="34" charset="0"/>
                <a:cs typeface="Times New Roman" pitchFamily="18" charset="0"/>
              </a:rPr>
              <a:t/>
            </a:r>
            <a:br>
              <a:rPr lang="ru-RU" sz="3600" b="1" dirty="0">
                <a:ea typeface="Verdana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+mn-lt"/>
                <a:ea typeface="Verdana" pitchFamily="34" charset="0"/>
                <a:cs typeface="Times New Roman" pitchFamily="18" charset="0"/>
              </a:rPr>
              <a:t>Копирование</a:t>
            </a:r>
            <a:r>
              <a:rPr lang="ru-RU" sz="3600" b="1" dirty="0" smtClean="0">
                <a:latin typeface="+mn-lt"/>
                <a:ea typeface="Verdana" pitchFamily="34" charset="0"/>
                <a:cs typeface="Times New Roman" pitchFamily="18" charset="0"/>
              </a:rPr>
              <a:t> бланков в ППЭ 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  <a:ea typeface="Verdana" pitchFamily="34" charset="0"/>
                <a:cs typeface="Times New Roman" pitchFamily="18" charset="0"/>
              </a:rPr>
              <a:t>запрещено</a:t>
            </a:r>
            <a:r>
              <a:rPr lang="ru-RU" sz="3600" b="1" dirty="0" smtClean="0">
                <a:latin typeface="+mn-lt"/>
                <a:ea typeface="Verdana" pitchFamily="34" charset="0"/>
                <a:cs typeface="Times New Roman" pitchFamily="18" charset="0"/>
              </a:rPr>
              <a:t>, </a:t>
            </a:r>
            <a:br>
              <a:rPr lang="ru-RU" sz="3600" b="1" dirty="0" smtClean="0">
                <a:latin typeface="+mn-lt"/>
                <a:ea typeface="Verdana" pitchFamily="34" charset="0"/>
                <a:cs typeface="Times New Roman" pitchFamily="18" charset="0"/>
              </a:rPr>
            </a:br>
            <a:r>
              <a:rPr lang="ru-RU" sz="3600" b="1" dirty="0" smtClean="0">
                <a:latin typeface="+mn-lt"/>
                <a:ea typeface="Verdana" pitchFamily="34" charset="0"/>
                <a:cs typeface="Times New Roman" pitchFamily="18" charset="0"/>
              </a:rPr>
              <a:t>так как все бланки имеют уникальный код работы и распечатываются посредством специализированного программного обеспечения.</a:t>
            </a:r>
            <a:r>
              <a:rPr lang="ru-RU" sz="3600" dirty="0" smtClean="0">
                <a:latin typeface="+mn-lt"/>
                <a:ea typeface="Verdana" pitchFamily="34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+mn-lt"/>
                <a:ea typeface="Verdana" pitchFamily="34" charset="0"/>
                <a:cs typeface="Times New Roman" pitchFamily="18" charset="0"/>
              </a:rPr>
            </a:br>
            <a:endParaRPr lang="ru-RU" sz="3600" dirty="0">
              <a:latin typeface="+mn-lt"/>
              <a:cs typeface="Times New Roman" pitchFamily="18" charset="0"/>
            </a:endParaRPr>
          </a:p>
        </p:txBody>
      </p:sp>
      <p:pic>
        <p:nvPicPr>
          <p:cNvPr id="3" name="Picture 2" descr="C:\Users\Татьяна\Desktop\Без названия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97152"/>
            <a:ext cx="1873963" cy="187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 flipH="1" flipV="1">
            <a:off x="7139754" y="4933176"/>
            <a:ext cx="1725832" cy="15201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7282952" y="4933175"/>
            <a:ext cx="1636633" cy="16019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93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1"/>
            <a:ext cx="83529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Особенности проведения </a:t>
            </a:r>
            <a:r>
              <a:rPr lang="ru-RU" sz="24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экзамена</a:t>
            </a:r>
          </a:p>
          <a:p>
            <a:pPr algn="ctr"/>
            <a:r>
              <a:rPr lang="ru-RU" sz="24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для </a:t>
            </a:r>
            <a:r>
              <a:rPr lang="ru-RU" sz="2400" b="1" u="sng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новой категории</a:t>
            </a:r>
            <a:r>
              <a:rPr lang="ru-RU" sz="24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 участников ГВЭ</a:t>
            </a:r>
            <a:endParaRPr lang="ru-RU" sz="2400" b="1" u="sng" dirty="0">
              <a:solidFill>
                <a:schemeClr val="tx2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endParaRPr lang="ru-RU" dirty="0" smtClean="0"/>
          </a:p>
          <a:p>
            <a:pPr algn="ctr"/>
            <a:r>
              <a:rPr lang="ru-RU" sz="2400" dirty="0" smtClean="0">
                <a:cs typeface="Times New Roman" pitchFamily="18" charset="0"/>
              </a:rPr>
              <a:t>•</a:t>
            </a:r>
            <a:r>
              <a:rPr lang="ru-RU" sz="2400" dirty="0">
                <a:cs typeface="Times New Roman" pitchFamily="18" charset="0"/>
              </a:rPr>
              <a:t>После завершения экзамена </a:t>
            </a:r>
            <a:endParaRPr lang="ru-RU" sz="2400" dirty="0" smtClean="0"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сканирование 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заполненных бланков и форм в ППЭ </a:t>
            </a:r>
            <a:endParaRPr lang="ru-RU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r>
              <a:rPr lang="ru-RU" sz="2400" dirty="0" smtClean="0">
                <a:cs typeface="Times New Roman" pitchFamily="18" charset="0"/>
              </a:rPr>
              <a:t>осуществляется </a:t>
            </a:r>
          </a:p>
          <a:p>
            <a:pPr algn="ctr"/>
            <a:endParaRPr lang="ru-RU" sz="2400" dirty="0" smtClean="0">
              <a:cs typeface="Times New Roman" pitchFamily="18" charset="0"/>
            </a:endParaRPr>
          </a:p>
          <a:p>
            <a:pPr algn="ctr"/>
            <a:r>
              <a:rPr lang="ru-RU" sz="2400" dirty="0" smtClean="0">
                <a:cs typeface="Times New Roman" pitchFamily="18" charset="0"/>
              </a:rPr>
              <a:t>либо при </a:t>
            </a:r>
            <a:r>
              <a:rPr lang="ru-RU" sz="2400" dirty="0">
                <a:cs typeface="Times New Roman" pitchFamily="18" charset="0"/>
              </a:rPr>
              <a:t>помощи </a:t>
            </a:r>
            <a:r>
              <a:rPr lang="ru-RU" sz="2400" i="1" u="sng" dirty="0" smtClean="0">
                <a:solidFill>
                  <a:srgbClr val="FF0000"/>
                </a:solidFill>
                <a:cs typeface="Times New Roman" pitchFamily="18" charset="0"/>
              </a:rPr>
              <a:t>станции </a:t>
            </a:r>
            <a:r>
              <a:rPr lang="ru-RU" sz="2400" i="1" u="sng" dirty="0">
                <a:solidFill>
                  <a:srgbClr val="FF0000"/>
                </a:solidFill>
                <a:cs typeface="Times New Roman" pitchFamily="18" charset="0"/>
              </a:rPr>
              <a:t>удаленного сканирования</a:t>
            </a:r>
            <a:r>
              <a:rPr lang="ru-RU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в </a:t>
            </a:r>
            <a:r>
              <a:rPr lang="ru-RU" sz="2400" dirty="0">
                <a:solidFill>
                  <a:srgbClr val="FF0000"/>
                </a:solidFill>
                <a:cs typeface="Times New Roman" pitchFamily="18" charset="0"/>
              </a:rPr>
              <a:t>штабе ППЭ 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ГВЭ, </a:t>
            </a:r>
          </a:p>
          <a:p>
            <a:pPr algn="ctr"/>
            <a:endParaRPr lang="ru-RU" sz="24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r>
              <a:rPr lang="ru-RU" sz="2400" dirty="0" smtClean="0">
                <a:cs typeface="Times New Roman" pitchFamily="18" charset="0"/>
              </a:rPr>
              <a:t>либо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cs typeface="Times New Roman" pitchFamily="18" charset="0"/>
              </a:rPr>
              <a:t>в РЦОИ.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4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39552" y="1412776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hlinkClick r:id="rId7"/>
              </a:rPr>
              <a:t>edu.gov.ru</a:t>
            </a:r>
            <a:r>
              <a:rPr lang="ru-RU" sz="2400" b="1" dirty="0" smtClean="0"/>
              <a:t> </a:t>
            </a:r>
            <a:r>
              <a:rPr lang="ru-RU" sz="2400" b="1" dirty="0"/>
              <a:t>– Министерство просвещения </a:t>
            </a:r>
            <a:r>
              <a:rPr lang="ru-RU" sz="2400" b="1" dirty="0" smtClean="0"/>
              <a:t>России</a:t>
            </a:r>
          </a:p>
          <a:p>
            <a:r>
              <a:rPr lang="en-US" sz="2400" b="1" dirty="0">
                <a:hlinkClick r:id="rId8"/>
              </a:rPr>
              <a:t>obrnadzor.gov.ru</a:t>
            </a:r>
            <a:r>
              <a:rPr lang="ru-RU" sz="2400" b="1" dirty="0"/>
              <a:t> – Федеральная служба в сфере образования и науки (Рособрнадзор</a:t>
            </a:r>
            <a:r>
              <a:rPr lang="ru-RU" sz="2400" b="1" dirty="0" smtClean="0"/>
              <a:t>)</a:t>
            </a:r>
          </a:p>
          <a:p>
            <a:pPr lvl="0"/>
            <a:r>
              <a:rPr lang="en-US" sz="2400" b="1" dirty="0">
                <a:hlinkClick r:id="rId9"/>
              </a:rPr>
              <a:t>www.fipi.ru</a:t>
            </a:r>
            <a:r>
              <a:rPr lang="ru-RU" sz="2400" b="1" dirty="0"/>
              <a:t> – Федеральный институт педагогических измерений (ФИПИ</a:t>
            </a:r>
            <a:r>
              <a:rPr lang="ru-RU" sz="2400" b="1" dirty="0" smtClean="0"/>
              <a:t>)</a:t>
            </a:r>
          </a:p>
          <a:p>
            <a:r>
              <a:rPr lang="en-US" sz="2400" b="1" dirty="0">
                <a:hlinkClick r:id="rId10"/>
              </a:rPr>
              <a:t>ege.edu.ru</a:t>
            </a:r>
            <a:r>
              <a:rPr lang="ru-RU" sz="2400" b="1" dirty="0"/>
              <a:t> – официальный информационный портал ЕГЭ</a:t>
            </a:r>
            <a:endParaRPr lang="ru-RU" sz="2400" dirty="0"/>
          </a:p>
          <a:p>
            <a:r>
              <a:rPr lang="en-US" sz="2400" b="1" dirty="0" smtClean="0">
                <a:hlinkClick r:id="rId7"/>
              </a:rPr>
              <a:t>gia.gov67.ru</a:t>
            </a:r>
            <a:r>
              <a:rPr lang="ru-RU" sz="2400" b="1" dirty="0" smtClean="0"/>
              <a:t> </a:t>
            </a:r>
            <a:r>
              <a:rPr lang="ru-RU" sz="2400" b="1" dirty="0"/>
              <a:t>– </a:t>
            </a:r>
            <a:r>
              <a:rPr lang="ru-RU" sz="2400" b="1" dirty="0" smtClean="0"/>
              <a:t>официальный информационный портал ГИА в </a:t>
            </a:r>
            <a:r>
              <a:rPr lang="ru-RU" sz="2400" b="1" dirty="0"/>
              <a:t>С</a:t>
            </a:r>
            <a:r>
              <a:rPr lang="ru-RU" sz="2400" b="1" dirty="0" smtClean="0"/>
              <a:t>моленской области</a:t>
            </a:r>
            <a:endParaRPr lang="ru-RU" sz="2400" dirty="0"/>
          </a:p>
          <a:p>
            <a:r>
              <a:rPr lang="en-US" sz="2400" b="1" dirty="0" smtClean="0">
                <a:hlinkClick r:id="rId10"/>
              </a:rPr>
              <a:t>rcoko67.ru</a:t>
            </a:r>
            <a:r>
              <a:rPr lang="ru-RU" sz="2400" b="1" dirty="0" smtClean="0"/>
              <a:t> </a:t>
            </a:r>
            <a:r>
              <a:rPr lang="ru-RU" sz="2400" b="1" dirty="0"/>
              <a:t>– </a:t>
            </a:r>
            <a:r>
              <a:rPr lang="ru-RU" sz="2400" b="1" dirty="0" smtClean="0"/>
              <a:t>областное </a:t>
            </a:r>
            <a:r>
              <a:rPr lang="ru-RU" sz="2400" b="1" dirty="0"/>
              <a:t>государственное автономное </a:t>
            </a:r>
            <a:r>
              <a:rPr lang="ru-RU" sz="2400" b="1" dirty="0" smtClean="0"/>
              <a:t>учреждение «</a:t>
            </a:r>
            <a:r>
              <a:rPr lang="ru-RU" sz="2400" b="1" dirty="0"/>
              <a:t>Смоленский региональный </a:t>
            </a:r>
            <a:r>
              <a:rPr lang="ru-RU" sz="2400" b="1" dirty="0" smtClean="0"/>
              <a:t>центр оценки </a:t>
            </a:r>
            <a:r>
              <a:rPr lang="ru-RU" sz="2400" b="1" dirty="0"/>
              <a:t>качества образования</a:t>
            </a:r>
            <a:r>
              <a:rPr lang="ru-RU" sz="2400" b="1" dirty="0" smtClean="0"/>
              <a:t>»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935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38546467"/>
              </p:ext>
            </p:extLst>
          </p:nvPr>
        </p:nvGraphicFramePr>
        <p:xfrm>
          <a:off x="683568" y="1052736"/>
          <a:ext cx="7704856" cy="769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42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400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Нормативная документация</a:t>
            </a:r>
            <a:endParaRPr lang="ru-RU" sz="4400" u="sng" dirty="0">
              <a:solidFill>
                <a:schemeClr val="tx2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Федеральный закон от 29.12.2012 </a:t>
            </a:r>
            <a:r>
              <a:rPr lang="ru-RU" sz="2400" b="1" dirty="0" smtClean="0"/>
              <a:t>№ 273-ФЗ </a:t>
            </a:r>
            <a:r>
              <a:rPr lang="ru-RU" sz="2400" dirty="0" smtClean="0"/>
              <a:t>«Об образовании</a:t>
            </a:r>
            <a:r>
              <a:rPr lang="en-US" sz="2400" dirty="0" smtClean="0"/>
              <a:t> </a:t>
            </a:r>
            <a:r>
              <a:rPr lang="ru-RU" sz="2400" dirty="0" smtClean="0"/>
              <a:t>в</a:t>
            </a:r>
            <a:r>
              <a:rPr lang="en-US" sz="2400" dirty="0" smtClean="0"/>
              <a:t> </a:t>
            </a:r>
            <a:r>
              <a:rPr lang="ru-RU" sz="2400" dirty="0" smtClean="0"/>
              <a:t>Российской</a:t>
            </a:r>
            <a:r>
              <a:rPr lang="en-US" sz="2400" dirty="0" smtClean="0"/>
              <a:t> </a:t>
            </a:r>
            <a:r>
              <a:rPr lang="ru-RU" sz="2400" dirty="0" smtClean="0"/>
              <a:t>Федерации»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Порядок проведения государственной итоговой аттестации по образовательным программам среднего общего образования, утвержденный приказом Минпросвещения РФ и Федеральной службы по надзору в сфере образования и науки от 07.11.2018 </a:t>
            </a:r>
            <a:r>
              <a:rPr lang="ru-RU" sz="2400" b="1" dirty="0" smtClean="0"/>
              <a:t>№ 190/1512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Приказ Минпросвещения РФ и Федеральной службы по надзору в сфере образования и науки от 16.03.2021 </a:t>
            </a:r>
            <a:r>
              <a:rPr lang="ru-RU" sz="2400" b="1" dirty="0" smtClean="0"/>
              <a:t>№ 105/307 </a:t>
            </a:r>
            <a:r>
              <a:rPr lang="ru-RU" sz="2400" dirty="0" smtClean="0"/>
              <a:t>«Об особенностях проведения государственной итоговой аттестации по образовательным программам среднего общего образования в 2021 году»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Письмо Федеральной службы по надзору в сфере образования и науки </a:t>
            </a:r>
            <a:r>
              <a:rPr lang="ru-RU" sz="2400" smtClean="0"/>
              <a:t>от 01.04.2021 </a:t>
            </a:r>
            <a:r>
              <a:rPr lang="ru-RU" sz="2400" b="1" dirty="0" smtClean="0"/>
              <a:t>№ 04-26</a:t>
            </a:r>
          </a:p>
          <a:p>
            <a:pPr algn="just">
              <a:buFont typeface="Wingdings" pitchFamily="2" charset="2"/>
              <a:buChar char="ü"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88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79695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r>
              <a:rPr lang="ru-RU" sz="31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Категории участников ГВЭ ГИА-11 </a:t>
            </a:r>
            <a:r>
              <a:rPr lang="ru-RU" sz="3100" b="1" u="sng" dirty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в 2021 году</a:t>
            </a:r>
            <a:r>
              <a:rPr lang="ru-RU" sz="3100" u="sng" dirty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0136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946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32848" cy="796950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Особенности проведения ГИА-11 </a:t>
            </a:r>
            <a:br>
              <a:rPr lang="ru-RU" sz="31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31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в форме ГВЭ в </a:t>
            </a:r>
            <a:r>
              <a:rPr lang="ru-RU" sz="3100" b="1" u="sng" dirty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2021 </a:t>
            </a:r>
            <a:r>
              <a:rPr lang="ru-RU" sz="31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году</a:t>
            </a:r>
            <a:r>
              <a:rPr lang="ru-RU" sz="3100" u="sng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endParaRPr lang="ru-RU" sz="3100" u="sng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13305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b="1" u="sng" dirty="0" smtClean="0">
                <a:cs typeface="Times New Roman" pitchFamily="18" charset="0"/>
              </a:rPr>
              <a:t>В форме ГВЭ </a:t>
            </a:r>
            <a:r>
              <a:rPr lang="ru-RU" sz="8000" dirty="0" smtClean="0">
                <a:cs typeface="Times New Roman" pitchFamily="18" charset="0"/>
              </a:rPr>
              <a:t>по </a:t>
            </a:r>
            <a:r>
              <a:rPr lang="ru-RU" sz="8000" b="1" u="sng" dirty="0" smtClean="0">
                <a:cs typeface="Times New Roman" pitchFamily="18" charset="0"/>
              </a:rPr>
              <a:t>русскому языку </a:t>
            </a:r>
            <a:r>
              <a:rPr lang="ru-RU" sz="8000" dirty="0" smtClean="0">
                <a:cs typeface="Times New Roman" pitchFamily="18" charset="0"/>
              </a:rPr>
              <a:t>и </a:t>
            </a:r>
            <a:r>
              <a:rPr lang="ru-RU" sz="8000" b="1" u="sng" dirty="0" smtClean="0">
                <a:cs typeface="Times New Roman" pitchFamily="18" charset="0"/>
              </a:rPr>
              <a:t>математике</a:t>
            </a:r>
            <a:r>
              <a:rPr lang="ru-RU" sz="8000" dirty="0" smtClean="0">
                <a:cs typeface="Times New Roman" pitchFamily="18" charset="0"/>
              </a:rPr>
              <a:t> </a:t>
            </a:r>
            <a:r>
              <a:rPr lang="ru-RU" sz="8000" dirty="0">
                <a:cs typeface="Times New Roman" pitchFamily="18" charset="0"/>
              </a:rPr>
              <a:t>ГИА проводится </a:t>
            </a:r>
            <a:r>
              <a:rPr lang="ru-RU" sz="8000" dirty="0" smtClean="0">
                <a:cs typeface="Times New Roman" pitchFamily="18" charset="0"/>
              </a:rPr>
              <a:t>для лиц, не планирующих поступление на обучение в организации высшего образования. </a:t>
            </a:r>
          </a:p>
          <a:p>
            <a:pPr marL="0" indent="0" algn="just">
              <a:buNone/>
            </a:pPr>
            <a:endParaRPr lang="ru-RU" sz="8000" dirty="0" smtClean="0">
              <a:cs typeface="Times New Roman" pitchFamily="18" charset="0"/>
            </a:endParaRPr>
          </a:p>
          <a:p>
            <a:pPr algn="just"/>
            <a:r>
              <a:rPr lang="ru-RU" sz="8000" dirty="0" smtClean="0">
                <a:cs typeface="Times New Roman" pitchFamily="18" charset="0"/>
              </a:rPr>
              <a:t>Для </a:t>
            </a:r>
            <a:r>
              <a:rPr lang="ru-RU" sz="8000" b="1" u="sng" dirty="0" smtClean="0">
                <a:cs typeface="Times New Roman" pitchFamily="18" charset="0"/>
              </a:rPr>
              <a:t>участников с ОВЗ </a:t>
            </a:r>
            <a:r>
              <a:rPr lang="ru-RU" sz="8000" dirty="0" smtClean="0">
                <a:cs typeface="Times New Roman" pitchFamily="18" charset="0"/>
              </a:rPr>
              <a:t>ГИА проводится по русскому языку </a:t>
            </a:r>
            <a:r>
              <a:rPr lang="ru-RU" sz="8000" b="1" u="sng" dirty="0" smtClean="0">
                <a:cs typeface="Times New Roman" pitchFamily="18" charset="0"/>
              </a:rPr>
              <a:t>в форме ГВЭ</a:t>
            </a:r>
            <a:r>
              <a:rPr lang="ru-RU" sz="8000" b="1" dirty="0" smtClean="0">
                <a:cs typeface="Times New Roman" pitchFamily="18" charset="0"/>
              </a:rPr>
              <a:t> </a:t>
            </a:r>
            <a:r>
              <a:rPr lang="ru-RU" sz="8000" dirty="0" smtClean="0">
                <a:cs typeface="Times New Roman" pitchFamily="18" charset="0"/>
              </a:rPr>
              <a:t>или </a:t>
            </a:r>
            <a:r>
              <a:rPr lang="ru-RU" sz="8000" b="1" u="sng" dirty="0" smtClean="0">
                <a:cs typeface="Times New Roman" pitchFamily="18" charset="0"/>
              </a:rPr>
              <a:t>ЕГЭ</a:t>
            </a:r>
            <a:r>
              <a:rPr lang="ru-RU" sz="8000" dirty="0" smtClean="0">
                <a:cs typeface="Times New Roman" pitchFamily="18" charset="0"/>
              </a:rPr>
              <a:t> по выбору указанных участников ГИА. </a:t>
            </a:r>
          </a:p>
          <a:p>
            <a:pPr marL="0" indent="0" algn="just">
              <a:buNone/>
            </a:pPr>
            <a:endParaRPr lang="ru-RU" sz="8000" dirty="0" smtClean="0">
              <a:cs typeface="Times New Roman" pitchFamily="18" charset="0"/>
            </a:endParaRPr>
          </a:p>
          <a:p>
            <a:pPr algn="just"/>
            <a:r>
              <a:rPr lang="ru-RU" sz="8000" dirty="0" smtClean="0">
                <a:cs typeface="Times New Roman" pitchFamily="18" charset="0"/>
              </a:rPr>
              <a:t>ГИА в форме ГВЭ по предметам по выбору в 2021 году </a:t>
            </a:r>
            <a:r>
              <a:rPr lang="ru-RU" sz="8000" b="1" u="sng" dirty="0" smtClean="0">
                <a:cs typeface="Times New Roman" pitchFamily="18" charset="0"/>
              </a:rPr>
              <a:t>не проводится</a:t>
            </a:r>
            <a:r>
              <a:rPr lang="ru-RU" sz="8000" dirty="0" smtClean="0"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endParaRPr lang="ru-RU" sz="8000" dirty="0" smtClean="0">
              <a:cs typeface="Times New Roman" pitchFamily="18" charset="0"/>
            </a:endParaRPr>
          </a:p>
          <a:p>
            <a:pPr algn="just"/>
            <a:r>
              <a:rPr lang="ru-RU" sz="8000" dirty="0" smtClean="0">
                <a:cs typeface="Times New Roman" pitchFamily="18" charset="0"/>
              </a:rPr>
              <a:t>Участники ГИА вправе изменить форму ГИА, указанную ими в заявлениях. </a:t>
            </a:r>
          </a:p>
          <a:p>
            <a:pPr marL="0" indent="0" algn="just">
              <a:buNone/>
            </a:pPr>
            <a:endParaRPr lang="ru-RU" sz="8000" dirty="0" smtClean="0">
              <a:cs typeface="Times New Roman" pitchFamily="18" charset="0"/>
            </a:endParaRPr>
          </a:p>
          <a:p>
            <a:pPr algn="just"/>
            <a:r>
              <a:rPr lang="ru-RU" sz="8000" dirty="0" smtClean="0">
                <a:cs typeface="Times New Roman" pitchFamily="18" charset="0"/>
              </a:rPr>
              <a:t>Информацию об участниках ГИА-11 в форме ГВЭ с указанием перечня учебных предметов, а также информацию о распределении участников ГИА-11 в форме ГВЭ в ППЭ на экзамены необходимо внести в РИС не позднее </a:t>
            </a:r>
            <a:r>
              <a:rPr lang="ru-RU" sz="8000" b="1" u="sng" dirty="0" smtClean="0">
                <a:solidFill>
                  <a:srgbClr val="FF0000"/>
                </a:solidFill>
                <a:cs typeface="Times New Roman" pitchFamily="18" charset="0"/>
              </a:rPr>
              <a:t>чем за две недели </a:t>
            </a:r>
            <a:r>
              <a:rPr lang="ru-RU" sz="8000" b="1" u="sng" smtClean="0">
                <a:solidFill>
                  <a:srgbClr val="FF0000"/>
                </a:solidFill>
                <a:cs typeface="Times New Roman" pitchFamily="18" charset="0"/>
              </a:rPr>
              <a:t>до </a:t>
            </a:r>
            <a:r>
              <a:rPr lang="ru-RU" sz="8000" b="1" u="sng" smtClean="0">
                <a:solidFill>
                  <a:srgbClr val="FF0000"/>
                </a:solidFill>
                <a:cs typeface="Times New Roman" pitchFamily="18" charset="0"/>
              </a:rPr>
              <a:t>первого экзамена</a:t>
            </a:r>
            <a:r>
              <a:rPr lang="ru-RU" sz="8000" dirty="0" smtClean="0">
                <a:solidFill>
                  <a:srgbClr val="FF0000"/>
                </a:solidFill>
                <a:cs typeface="Times New Roman" pitchFamily="18" charset="0"/>
              </a:rPr>
              <a:t>. 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  <a:p>
            <a:pPr algn="just"/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 smtClean="0"/>
          </a:p>
          <a:p>
            <a:pPr>
              <a:buFont typeface="Wingdings" pitchFamily="2" charset="2"/>
              <a:buChar char="ü"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8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4900" b="1" u="sng" dirty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Расписание</a:t>
            </a:r>
            <a:r>
              <a:rPr lang="ru-RU" sz="2400" b="1" dirty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24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проведения </a:t>
            </a:r>
            <a:r>
              <a:rPr lang="ru-RU" sz="2400" b="1" u="sng" dirty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ГИА-11 в форме ГВЭ в 2021 году</a:t>
            </a:r>
            <a:r>
              <a:rPr lang="ru-RU" sz="2400" b="1" dirty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680835"/>
              </p:ext>
            </p:extLst>
          </p:nvPr>
        </p:nvGraphicFramePr>
        <p:xfrm>
          <a:off x="539552" y="1628800"/>
          <a:ext cx="8424935" cy="46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5"/>
                <a:gridCol w="2088232"/>
                <a:gridCol w="2232248"/>
              </a:tblGrid>
              <a:tr h="79436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Период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Даты</a:t>
                      </a:r>
                      <a:r>
                        <a:rPr lang="ru-RU" u="sng" baseline="0" dirty="0" smtClean="0"/>
                        <a:t> проведения=Даты передачи материалов ГВЭ в РЦОИ</a:t>
                      </a:r>
                      <a:r>
                        <a:rPr lang="en-US" u="none" baseline="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ru-RU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ru-RU" u="sng" dirty="0" smtClean="0"/>
                        <a:t>РУССКИЙ ЯЗЫК</a:t>
                      </a:r>
                      <a:r>
                        <a:rPr lang="ru-RU" dirty="0" smtClean="0"/>
                        <a:t>           </a:t>
                      </a:r>
                      <a:r>
                        <a:rPr lang="en-US" dirty="0" smtClean="0"/>
                        <a:t>  </a:t>
                      </a:r>
                      <a:r>
                        <a:rPr lang="ru-RU" dirty="0" smtClean="0"/>
                        <a:t> </a:t>
                      </a:r>
                      <a:r>
                        <a:rPr lang="ru-RU" u="sng" dirty="0" smtClean="0"/>
                        <a:t>МАТЕМАТИКА</a:t>
                      </a:r>
                      <a:endParaRPr lang="ru-RU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9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основной 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05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2021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28.05.2021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резервные</a:t>
                      </a:r>
                      <a:r>
                        <a:rPr lang="ru-RU" baseline="0" dirty="0" smtClean="0"/>
                        <a:t> сроки основного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08.06.2021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16.06.2021</a:t>
                      </a:r>
                      <a:endParaRPr lang="ru-RU" b="1" dirty="0"/>
                    </a:p>
                  </a:txBody>
                  <a:tcPr/>
                </a:tc>
              </a:tr>
              <a:tr h="469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дополнительный 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13.07.2021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17.07.2021</a:t>
                      </a:r>
                      <a:endParaRPr lang="ru-RU" b="1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570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дополнительный  сентябрьский период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03.09.2021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06.09.2021</a:t>
                      </a:r>
                      <a:endParaRPr lang="ru-RU" b="1" dirty="0"/>
                    </a:p>
                  </a:txBody>
                  <a:tcPr/>
                </a:tc>
              </a:tr>
              <a:tr h="72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резервные</a:t>
                      </a:r>
                      <a:r>
                        <a:rPr lang="ru-RU" baseline="0" dirty="0" smtClean="0"/>
                        <a:t> сроки </a:t>
                      </a:r>
                      <a:r>
                        <a:rPr lang="ru-RU" dirty="0" smtClean="0"/>
                        <a:t>дополнительного  сентябрьского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13.09.2021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15.09.2021</a:t>
                      </a:r>
                      <a:endParaRPr lang="ru-RU" b="1" dirty="0"/>
                    </a:p>
                  </a:txBody>
                  <a:tcPr/>
                </a:tc>
              </a:tr>
              <a:tr h="72235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случае успешного сканирования в ППЭ материалы ГВЭ передаются в РЦОИ на следующий день  после проведения экзамена.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4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33070814"/>
              </p:ext>
            </p:extLst>
          </p:nvPr>
        </p:nvGraphicFramePr>
        <p:xfrm>
          <a:off x="443517" y="404664"/>
          <a:ext cx="8352928" cy="5478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9" name="Picture 3" descr="C:\Users\Елена\Desktop\image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248" y="404664"/>
            <a:ext cx="170603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5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985256"/>
              </p:ext>
            </p:extLst>
          </p:nvPr>
        </p:nvGraphicFramePr>
        <p:xfrm>
          <a:off x="418800" y="908721"/>
          <a:ext cx="8229600" cy="4915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375047"/>
            <a:ext cx="8280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Тиражирование экзаменационных материалов ГВЭ</a:t>
            </a:r>
            <a:endParaRPr lang="ru-RU" sz="24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852936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/>
              <a:t>РЦОИ</a:t>
            </a:r>
            <a:r>
              <a:rPr lang="ru-RU" sz="3200" dirty="0" smtClean="0"/>
              <a:t> формирует и тиражирует 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бланки и </a:t>
            </a:r>
            <a:r>
              <a:rPr lang="ru-RU" sz="3200" b="1" dirty="0" err="1" smtClean="0">
                <a:solidFill>
                  <a:srgbClr val="FF0000"/>
                </a:solidFill>
              </a:rPr>
              <a:t>КИМы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ГВЭ. </a:t>
            </a:r>
          </a:p>
          <a:p>
            <a:pPr lvl="0" algn="ctr"/>
            <a:endParaRPr lang="ru-RU" sz="3200" b="1" dirty="0"/>
          </a:p>
          <a:p>
            <a:pPr lvl="0" algn="ctr"/>
            <a:r>
              <a:rPr lang="ru-RU" sz="3000" b="1" dirty="0" smtClean="0"/>
              <a:t>За 1 календарный день </a:t>
            </a:r>
            <a:r>
              <a:rPr lang="ru-RU" sz="3000" dirty="0" smtClean="0"/>
              <a:t>до проведения экзамена </a:t>
            </a:r>
          </a:p>
          <a:p>
            <a:pPr lvl="0" algn="ctr"/>
            <a:r>
              <a:rPr lang="ru-RU" sz="2800" b="1" dirty="0">
                <a:solidFill>
                  <a:srgbClr val="FF0000"/>
                </a:solidFill>
              </a:rPr>
              <a:t>бланки и </a:t>
            </a:r>
            <a:r>
              <a:rPr lang="ru-RU" sz="2800" b="1" dirty="0" err="1">
                <a:solidFill>
                  <a:srgbClr val="FF0000"/>
                </a:solidFill>
              </a:rPr>
              <a:t>КИМы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ГВЭ </a:t>
            </a:r>
            <a:r>
              <a:rPr lang="ru-RU" sz="3000" dirty="0" smtClean="0"/>
              <a:t>передаются </a:t>
            </a:r>
            <a:r>
              <a:rPr lang="ru-RU" sz="3000" b="1" dirty="0" smtClean="0">
                <a:solidFill>
                  <a:srgbClr val="FF0000"/>
                </a:solidFill>
              </a:rPr>
              <a:t>членам ГЭК</a:t>
            </a:r>
            <a:r>
              <a:rPr lang="ru-RU" sz="3000" dirty="0" smtClean="0"/>
              <a:t>, которые осуществляют доставку в ППЭ. </a:t>
            </a: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3237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75047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Тиражирование экзаменационных материалов ГВЭ</a:t>
            </a:r>
            <a:endParaRPr lang="ru-RU" sz="24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3669" y="1794647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>
                <a:solidFill>
                  <a:srgbClr val="FF0000"/>
                </a:solidFill>
              </a:rPr>
              <a:t>Бланки ГВЭ формирует и тиражирует РЦОИ.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Не </a:t>
            </a:r>
            <a:r>
              <a:rPr lang="ru-RU" sz="2800" dirty="0">
                <a:solidFill>
                  <a:srgbClr val="FF0000"/>
                </a:solidFill>
              </a:rPr>
              <a:t>позднее чем за 1 календарный день</a:t>
            </a:r>
            <a:r>
              <a:rPr lang="ru-RU" sz="2800" dirty="0"/>
              <a:t> до экзамена </a:t>
            </a:r>
            <a:r>
              <a:rPr lang="ru-RU" sz="2800" b="1" dirty="0"/>
              <a:t>член ГЭК </a:t>
            </a:r>
            <a:r>
              <a:rPr lang="ru-RU" sz="2800" dirty="0"/>
              <a:t>получает бланки ГВЭ для новой категории участников в РЦОИ и доставляет их в ППЭ.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b="1" dirty="0"/>
              <a:t>Руководитель ППЭ </a:t>
            </a:r>
            <a:r>
              <a:rPr lang="ru-RU" sz="2800" dirty="0"/>
              <a:t>распределяет бланки ГВЭ в каждую аудиторию по количеству запланированных участников ГВЭ.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/>
              <a:t>Резервные комплекты бланков ГВЭ должны находиться в Штабе ППЭ. 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388150" y="869049"/>
            <a:ext cx="7424210" cy="903767"/>
            <a:chOff x="0" y="297735"/>
            <a:chExt cx="8229600" cy="1414501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297735"/>
              <a:ext cx="8229600" cy="141450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69050" y="366785"/>
              <a:ext cx="8091500" cy="1276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u="none" kern="1200" dirty="0" smtClean="0">
                  <a:solidFill>
                    <a:srgbClr val="FFFF00"/>
                  </a:solidFill>
                </a:rPr>
                <a:t>Новая категория участников ГВЭ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82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75047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Тиражирование экзаменационных материалов ГВЭ</a:t>
            </a:r>
            <a:endParaRPr lang="ru-RU" sz="24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94647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FF0000"/>
                </a:solidFill>
              </a:rPr>
              <a:t>Передача </a:t>
            </a:r>
            <a:r>
              <a:rPr lang="ru-RU" sz="3600" b="1" dirty="0">
                <a:solidFill>
                  <a:srgbClr val="FF0000"/>
                </a:solidFill>
              </a:rPr>
              <a:t>заданий </a:t>
            </a:r>
            <a:r>
              <a:rPr lang="ru-RU" sz="3600" dirty="0"/>
              <a:t>экзаменационных материалов ГВЭ в ППЭ может осуществляться </a:t>
            </a:r>
            <a:r>
              <a:rPr lang="ru-RU" sz="3600" i="1" dirty="0">
                <a:solidFill>
                  <a:srgbClr val="FF0000"/>
                </a:solidFill>
              </a:rPr>
              <a:t>по </a:t>
            </a:r>
            <a:r>
              <a:rPr lang="ru-RU" sz="3600" i="1" dirty="0" smtClean="0">
                <a:solidFill>
                  <a:srgbClr val="FF0000"/>
                </a:solidFill>
              </a:rPr>
              <a:t>каналам </a:t>
            </a:r>
            <a:r>
              <a:rPr lang="ru-RU" sz="3600" i="1" dirty="0">
                <a:solidFill>
                  <a:srgbClr val="FF0000"/>
                </a:solidFill>
              </a:rPr>
              <a:t>связи и (или) </a:t>
            </a:r>
            <a:r>
              <a:rPr lang="ru-RU" sz="3600" dirty="0"/>
              <a:t>физически на съемных носителях информации с соблюдением требований к информационной </a:t>
            </a:r>
            <a:r>
              <a:rPr lang="ru-RU" sz="3600" dirty="0" smtClean="0"/>
              <a:t>безопасности не позднее чем за 1 календарный день до экзамена.</a:t>
            </a:r>
            <a:endParaRPr lang="ru-RU" sz="36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388150" y="869049"/>
            <a:ext cx="7424210" cy="903767"/>
            <a:chOff x="0" y="297735"/>
            <a:chExt cx="8229600" cy="1414501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297735"/>
              <a:ext cx="8229600" cy="141450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69050" y="366785"/>
              <a:ext cx="8091500" cy="1276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u="none" kern="1200" dirty="0" smtClean="0"/>
                <a:t>Новая категория участников ГВЭ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59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927</Words>
  <Application>Microsoft Office PowerPoint</Application>
  <PresentationFormat>Экран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ОРГАНИЗАЦИОННО-ТЕХНОЛОГИЧЕСКОЕ ОБЕСПЕЧЕНИЕ  ПРОВЕДЕНИЯ ГИА-11  В ФОРМЕ ГВЭ  В 2021 ГОДУ</vt:lpstr>
      <vt:lpstr>Нормативная документация</vt:lpstr>
      <vt:lpstr> Категории участников ГВЭ ГИА-11 в 2021 году </vt:lpstr>
      <vt:lpstr>Особенности проведения ГИА-11  в форме ГВЭ в 2021 году </vt:lpstr>
      <vt:lpstr> Расписание  проведения ГИА-11 в форме ГВЭ в 2021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Дополнительный бланк ответов выдается участнику ГВЭ только после того, как заполнены лицевая и оборотная  стороны бланка ответов.  Копирование бланков в ППЭ запрещено,  так как все бланки имеют уникальный код работы и распечатываются посредством специализированного программного обеспечения.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ОРГАНИЗАЦИОННО-ТЕХНОЛОГИЧЕСКОЕ ОБЕСПЕЧЕНИЕ проведения ГИА-11 в форме ГВЭ в 2021 году</dc:title>
  <dc:creator>Елена</dc:creator>
  <cp:lastModifiedBy>User Windows</cp:lastModifiedBy>
  <cp:revision>67</cp:revision>
  <dcterms:created xsi:type="dcterms:W3CDTF">2021-04-08T06:41:52Z</dcterms:created>
  <dcterms:modified xsi:type="dcterms:W3CDTF">2021-04-28T10:08:25Z</dcterms:modified>
</cp:coreProperties>
</file>